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6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7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8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9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1.xml" ContentType="application/vnd.openxmlformats-officedocument.presentationml.notesSlid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22.xml" ContentType="application/vnd.openxmlformats-officedocument.presentationml.notesSlid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20.xml" ContentType="application/vnd.openxmlformats-officedocument.drawingml.chart+xml"/>
  <Override PartName="/ppt/theme/themeOverride2.xml" ContentType="application/vnd.openxmlformats-officedocument.themeOverr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rts/chart21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30.xml" ContentType="application/vnd.openxmlformats-officedocument.presentationml.notesSlide+xml"/>
  <Override PartName="/ppt/charts/chart22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31.xml" ContentType="application/vnd.openxmlformats-officedocument.presentationml.notesSlide+xml"/>
  <Override PartName="/ppt/charts/chart23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notesSlides/notesSlide39.xml" ContentType="application/vnd.openxmlformats-officedocument.presentationml.notesSlide+xml"/>
  <Override PartName="/ppt/charts/chart30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notesSlides/notesSlide40.xml" ContentType="application/vnd.openxmlformats-officedocument.presentationml.notesSlide+xml"/>
  <Override PartName="/ppt/charts/chart31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54"/>
  </p:notesMasterIdLst>
  <p:handoutMasterIdLst>
    <p:handoutMasterId r:id="rId55"/>
  </p:handoutMasterIdLst>
  <p:sldIdLst>
    <p:sldId id="259" r:id="rId2"/>
    <p:sldId id="260" r:id="rId3"/>
    <p:sldId id="377" r:id="rId4"/>
    <p:sldId id="379" r:id="rId5"/>
    <p:sldId id="378" r:id="rId6"/>
    <p:sldId id="258" r:id="rId7"/>
    <p:sldId id="264" r:id="rId8"/>
    <p:sldId id="266" r:id="rId9"/>
    <p:sldId id="322" r:id="rId10"/>
    <p:sldId id="346" r:id="rId11"/>
    <p:sldId id="270" r:id="rId12"/>
    <p:sldId id="271" r:id="rId13"/>
    <p:sldId id="272" r:id="rId14"/>
    <p:sldId id="273" r:id="rId15"/>
    <p:sldId id="323" r:id="rId16"/>
    <p:sldId id="353" r:id="rId17"/>
    <p:sldId id="276" r:id="rId18"/>
    <p:sldId id="303" r:id="rId19"/>
    <p:sldId id="324" r:id="rId20"/>
    <p:sldId id="304" r:id="rId21"/>
    <p:sldId id="369" r:id="rId22"/>
    <p:sldId id="368" r:id="rId23"/>
    <p:sldId id="326" r:id="rId24"/>
    <p:sldId id="388" r:id="rId25"/>
    <p:sldId id="374" r:id="rId26"/>
    <p:sldId id="308" r:id="rId27"/>
    <p:sldId id="309" r:id="rId28"/>
    <p:sldId id="310" r:id="rId29"/>
    <p:sldId id="392" r:id="rId30"/>
    <p:sldId id="389" r:id="rId31"/>
    <p:sldId id="313" r:id="rId32"/>
    <p:sldId id="314" r:id="rId33"/>
    <p:sldId id="354" r:id="rId34"/>
    <p:sldId id="390" r:id="rId35"/>
    <p:sldId id="391" r:id="rId36"/>
    <p:sldId id="280" r:id="rId37"/>
    <p:sldId id="355" r:id="rId38"/>
    <p:sldId id="282" r:id="rId39"/>
    <p:sldId id="283" r:id="rId40"/>
    <p:sldId id="375" r:id="rId41"/>
    <p:sldId id="285" r:id="rId42"/>
    <p:sldId id="393" r:id="rId43"/>
    <p:sldId id="287" r:id="rId44"/>
    <p:sldId id="288" r:id="rId45"/>
    <p:sldId id="357" r:id="rId46"/>
    <p:sldId id="376" r:id="rId47"/>
    <p:sldId id="384" r:id="rId48"/>
    <p:sldId id="385" r:id="rId49"/>
    <p:sldId id="386" r:id="rId50"/>
    <p:sldId id="345" r:id="rId51"/>
    <p:sldId id="394" r:id="rId52"/>
    <p:sldId id="293" r:id="rId5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ey, Emily Barbara" initials="MEB" lastIdx="18" clrIdx="0">
    <p:extLst/>
  </p:cmAuthor>
  <p:cmAuthor id="2" name="Lucia Millham" initials="LM" lastIdx="4" clrIdx="1">
    <p:extLst/>
  </p:cmAuthor>
  <p:cmAuthor id="3" name="Emily Hyle" initials="" lastIdx="4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9FF"/>
    <a:srgbClr val="C8FFFF"/>
    <a:srgbClr val="408CFF"/>
    <a:srgbClr val="97FF75"/>
    <a:srgbClr val="66FF33"/>
    <a:srgbClr val="00CC00"/>
    <a:srgbClr val="24A724"/>
    <a:srgbClr val="008000"/>
    <a:srgbClr val="96DEF9"/>
    <a:srgbClr val="5C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6" autoAdjust="0"/>
    <p:restoredTop sz="81534" autoAdjust="0"/>
  </p:normalViewPr>
  <p:slideViewPr>
    <p:cSldViewPr snapToGrid="0" snapToObjects="1">
      <p:cViewPr varScale="1">
        <p:scale>
          <a:sx n="83" d="100"/>
          <a:sy n="83" d="100"/>
        </p:scale>
        <p:origin x="7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2568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fawin.partners.org\MGH-CEPAC\CEPAC%20-%20All%20Users\Projects\Hyle\IAS%202018\Plenary%20Presentation%20Final\Plenary%20figures%20v4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rfawin.partners.org\MGH-CEPAC\CEPAC%20-%20All%20Users\Projects\Hyle\IAS%202018\Plenary%20Presentation%20Final\Plenary%20figures%20v4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awin.partners.org\MGH-CEPAC\CEPAC%20-%20All%20Users\Projects\Hyle\IAS%202018\Plenary%20Presentation%20Final\Plenary%20figures%20v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329991655729505E-2"/>
          <c:y val="3.8715223097112901E-2"/>
          <c:w val="0.88369469763958197"/>
          <c:h val="0.78841447944007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'slide 11 hiv scale up'!$B$2</c:f>
              <c:strCache>
                <c:ptCount val="1"/>
                <c:pt idx="0">
                  <c:v>ART coverage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numRef>
              <c:f>'slide 11 hiv scale up'!$A$3:$A$20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'slide 11 hiv scale up'!$B$3:$B$20</c:f>
              <c:numCache>
                <c:formatCode>0.00</c:formatCode>
                <c:ptCount val="18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7</c:v>
                </c:pt>
                <c:pt idx="6">
                  <c:v>9</c:v>
                </c:pt>
                <c:pt idx="7">
                  <c:v>12</c:v>
                </c:pt>
                <c:pt idx="8">
                  <c:v>15</c:v>
                </c:pt>
                <c:pt idx="9">
                  <c:v>19</c:v>
                </c:pt>
                <c:pt idx="10">
                  <c:v>23</c:v>
                </c:pt>
                <c:pt idx="11">
                  <c:v>28</c:v>
                </c:pt>
                <c:pt idx="12">
                  <c:v>33</c:v>
                </c:pt>
                <c:pt idx="13">
                  <c:v>38</c:v>
                </c:pt>
                <c:pt idx="14">
                  <c:v>43</c:v>
                </c:pt>
                <c:pt idx="15">
                  <c:v>47</c:v>
                </c:pt>
                <c:pt idx="16">
                  <c:v>53</c:v>
                </c:pt>
                <c:pt idx="17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E7-438A-B29D-00A6EE3F9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-2137932088"/>
        <c:axId val="2061914648"/>
      </c:barChart>
      <c:valAx>
        <c:axId val="2061914648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Antiretroviral therapy coverage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137932088"/>
        <c:crosses val="autoZero"/>
        <c:crossBetween val="between"/>
        <c:majorUnit val="20"/>
      </c:valAx>
      <c:catAx>
        <c:axId val="-2137932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1980000" spcFirstLastPara="1" vertOverflow="ellipsis" wrap="square" anchor="ctr" anchorCtr="1"/>
          <a:lstStyle/>
          <a:p>
            <a:pPr>
              <a:defRPr sz="15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619146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620412051012901"/>
          <c:y val="0.21638694070084699"/>
          <c:w val="0.33727433588447198"/>
          <c:h val="0.1487477157292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High-income</a:t>
            </a:r>
            <a:r>
              <a:rPr lang="en-US" sz="1200" b="1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countries</a:t>
            </a:r>
          </a:p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200" b="1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(GNI per capita &gt; $12,056)</a:t>
            </a:r>
            <a:endParaRPr lang="en-US" sz="12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AB-4DC1-8D0E-D947E49E2B6C}"/>
              </c:ext>
            </c:extLst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AB-4DC1-8D0E-D947E49E2B6C}"/>
              </c:ext>
            </c:extLst>
          </c:dPt>
          <c:cat>
            <c:strRef>
              <c:f>'Slide 19 Top 10 global'!$A$51:$A$60</c:f>
              <c:strCache>
                <c:ptCount val="10"/>
                <c:pt idx="0">
                  <c:v>Breast cancer</c:v>
                </c:pt>
                <c:pt idx="1">
                  <c:v>Kidney diseases</c:v>
                </c:pt>
                <c:pt idx="2">
                  <c:v>Diabetes mellitus</c:v>
                </c:pt>
                <c:pt idx="3">
                  <c:v>Colon and rectum cancers</c:v>
                </c:pt>
                <c:pt idx="4">
                  <c:v>Lower respiratory infections</c:v>
                </c:pt>
                <c:pt idx="5">
                  <c:v>COPD</c:v>
                </c:pt>
                <c:pt idx="6">
                  <c:v>Trachea, bronchus, lung cancers</c:v>
                </c:pt>
                <c:pt idx="7">
                  <c:v>Dementias</c:v>
                </c:pt>
                <c:pt idx="8">
                  <c:v>Stroke</c:v>
                </c:pt>
                <c:pt idx="9">
                  <c:v>Ischaemic heart disease</c:v>
                </c:pt>
              </c:strCache>
            </c:strRef>
          </c:cat>
          <c:val>
            <c:numRef>
              <c:f>'Slide 19 Top 10 global'!$B$51:$B$60</c:f>
              <c:numCache>
                <c:formatCode>General</c:formatCode>
                <c:ptCount val="10"/>
                <c:pt idx="0">
                  <c:v>18</c:v>
                </c:pt>
                <c:pt idx="1">
                  <c:v>20</c:v>
                </c:pt>
                <c:pt idx="2">
                  <c:v>24</c:v>
                </c:pt>
                <c:pt idx="3">
                  <c:v>30</c:v>
                </c:pt>
                <c:pt idx="4">
                  <c:v>38</c:v>
                </c:pt>
                <c:pt idx="5">
                  <c:v>45</c:v>
                </c:pt>
                <c:pt idx="6">
                  <c:v>50</c:v>
                </c:pt>
                <c:pt idx="7">
                  <c:v>60</c:v>
                </c:pt>
                <c:pt idx="8">
                  <c:v>62</c:v>
                </c:pt>
                <c:pt idx="9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AB-4DC1-8D0E-D947E49E2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-2063349736"/>
        <c:axId val="-2062593352"/>
      </c:barChart>
      <c:catAx>
        <c:axId val="-2063349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62593352"/>
        <c:crosses val="autoZero"/>
        <c:auto val="1"/>
        <c:lblAlgn val="ctr"/>
        <c:lblOffset val="100"/>
        <c:noMultiLvlLbl val="0"/>
      </c:catAx>
      <c:valAx>
        <c:axId val="-2062593352"/>
        <c:scaling>
          <c:orientation val="minMax"/>
          <c:max val="15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Crude death rate</a:t>
                </a:r>
                <a:r>
                  <a:rPr lang="en-US" sz="1000" b="0" baseline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(per 100,000 population)</a:t>
                </a:r>
                <a:endParaRPr lang="en-US" sz="10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6334973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High-income</a:t>
            </a:r>
            <a:r>
              <a:rPr lang="en-US" sz="1200" b="1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countries</a:t>
            </a:r>
          </a:p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200" b="1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(GNI per capita &gt; $12,056)</a:t>
            </a:r>
            <a:endParaRPr lang="en-US" sz="12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AB-4DC1-8D0E-D947E49E2B6C}"/>
              </c:ext>
            </c:extLst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AB-4DC1-8D0E-D947E49E2B6C}"/>
              </c:ext>
            </c:extLst>
          </c:dPt>
          <c:cat>
            <c:strRef>
              <c:f>'Slide 19 Top 10 global'!$A$51:$A$60</c:f>
              <c:strCache>
                <c:ptCount val="10"/>
                <c:pt idx="0">
                  <c:v>Breast cancer</c:v>
                </c:pt>
                <c:pt idx="1">
                  <c:v>Kidney diseases</c:v>
                </c:pt>
                <c:pt idx="2">
                  <c:v>Diabetes mellitus</c:v>
                </c:pt>
                <c:pt idx="3">
                  <c:v>Colon and rectum cancers</c:v>
                </c:pt>
                <c:pt idx="4">
                  <c:v>Lower respiratory infections</c:v>
                </c:pt>
                <c:pt idx="5">
                  <c:v>COPD</c:v>
                </c:pt>
                <c:pt idx="6">
                  <c:v>Trachea, bronchus, lung cancers</c:v>
                </c:pt>
                <c:pt idx="7">
                  <c:v>Dementias</c:v>
                </c:pt>
                <c:pt idx="8">
                  <c:v>Stroke</c:v>
                </c:pt>
                <c:pt idx="9">
                  <c:v>Ischaemic heart disease</c:v>
                </c:pt>
              </c:strCache>
            </c:strRef>
          </c:cat>
          <c:val>
            <c:numRef>
              <c:f>'Slide 19 Top 10 global'!$B$51:$B$60</c:f>
              <c:numCache>
                <c:formatCode>General</c:formatCode>
                <c:ptCount val="10"/>
                <c:pt idx="0">
                  <c:v>18</c:v>
                </c:pt>
                <c:pt idx="1">
                  <c:v>20</c:v>
                </c:pt>
                <c:pt idx="2">
                  <c:v>24</c:v>
                </c:pt>
                <c:pt idx="3">
                  <c:v>30</c:v>
                </c:pt>
                <c:pt idx="4">
                  <c:v>38</c:v>
                </c:pt>
                <c:pt idx="5">
                  <c:v>45</c:v>
                </c:pt>
                <c:pt idx="6">
                  <c:v>50</c:v>
                </c:pt>
                <c:pt idx="7">
                  <c:v>60</c:v>
                </c:pt>
                <c:pt idx="8">
                  <c:v>62</c:v>
                </c:pt>
                <c:pt idx="9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AB-4DC1-8D0E-D947E49E2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-2063238792"/>
        <c:axId val="-2045130680"/>
      </c:barChart>
      <c:catAx>
        <c:axId val="-2063238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45130680"/>
        <c:crosses val="autoZero"/>
        <c:auto val="1"/>
        <c:lblAlgn val="ctr"/>
        <c:lblOffset val="100"/>
        <c:noMultiLvlLbl val="0"/>
      </c:catAx>
      <c:valAx>
        <c:axId val="-2045130680"/>
        <c:scaling>
          <c:orientation val="minMax"/>
          <c:max val="15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Crude death rate</a:t>
                </a:r>
                <a:r>
                  <a:rPr lang="en-US" sz="1000" b="0" baseline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(per 100,000 population)</a:t>
                </a:r>
                <a:endParaRPr lang="en-US" sz="10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6323879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Upper middle-income countries</a:t>
            </a:r>
            <a:endParaRPr lang="en-US" sz="1200" b="1" baseline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200" b="1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(GNI per capita $3,896-$12,055)</a:t>
            </a:r>
            <a:endParaRPr lang="en-US" sz="12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25-4344-A914-E5BFD693A5A8}"/>
              </c:ext>
            </c:extLst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25-4344-A914-E5BFD693A5A8}"/>
              </c:ext>
            </c:extLst>
          </c:dPt>
          <c:cat>
            <c:strRef>
              <c:f>'Slide 19 Top 10 global'!$A$33:$A$42</c:f>
              <c:strCache>
                <c:ptCount val="10"/>
                <c:pt idx="0">
                  <c:v>Stomach cancer</c:v>
                </c:pt>
                <c:pt idx="1">
                  <c:v>Liver cancer</c:v>
                </c:pt>
                <c:pt idx="2">
                  <c:v>Road injury</c:v>
                </c:pt>
                <c:pt idx="3">
                  <c:v>Diabetes mellitus</c:v>
                </c:pt>
                <c:pt idx="4">
                  <c:v>Lower respiratory infections</c:v>
                </c:pt>
                <c:pt idx="5">
                  <c:v>Dementias</c:v>
                </c:pt>
                <c:pt idx="6">
                  <c:v>Trachea, bronchus, lung cancers</c:v>
                </c:pt>
                <c:pt idx="7">
                  <c:v>COPD</c:v>
                </c:pt>
                <c:pt idx="8">
                  <c:v>Stroke</c:v>
                </c:pt>
                <c:pt idx="9">
                  <c:v>Ischaemic heart disease</c:v>
                </c:pt>
              </c:strCache>
            </c:strRef>
          </c:cat>
          <c:val>
            <c:numRef>
              <c:f>'Slide 19 Top 10 global'!$B$33:$B$42</c:f>
              <c:numCache>
                <c:formatCode>General</c:formatCode>
                <c:ptCount val="10"/>
                <c:pt idx="0">
                  <c:v>18</c:v>
                </c:pt>
                <c:pt idx="1">
                  <c:v>20</c:v>
                </c:pt>
                <c:pt idx="2">
                  <c:v>20</c:v>
                </c:pt>
                <c:pt idx="3">
                  <c:v>22</c:v>
                </c:pt>
                <c:pt idx="4">
                  <c:v>23</c:v>
                </c:pt>
                <c:pt idx="5">
                  <c:v>34</c:v>
                </c:pt>
                <c:pt idx="6">
                  <c:v>36</c:v>
                </c:pt>
                <c:pt idx="7">
                  <c:v>42</c:v>
                </c:pt>
                <c:pt idx="8">
                  <c:v>110</c:v>
                </c:pt>
                <c:pt idx="9">
                  <c:v>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25-4344-A914-E5BFD693A5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2073589128"/>
        <c:axId val="-2136455304"/>
      </c:barChart>
      <c:catAx>
        <c:axId val="2073589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136455304"/>
        <c:crosses val="autoZero"/>
        <c:auto val="1"/>
        <c:lblAlgn val="ctr"/>
        <c:lblOffset val="100"/>
        <c:noMultiLvlLbl val="0"/>
      </c:catAx>
      <c:valAx>
        <c:axId val="-2136455304"/>
        <c:scaling>
          <c:orientation val="minMax"/>
          <c:max val="15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Crude death rate (per 100,000 population)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73589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middle-income countries</a:t>
            </a:r>
          </a:p>
          <a:p>
            <a:pPr>
              <a:defRPr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(GNI per capita $966-$3,895)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80-4948-A98D-5EFAFAFB406F}"/>
              </c:ext>
            </c:extLst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80-4948-A98D-5EFAFAFB406F}"/>
              </c:ext>
            </c:extLst>
          </c:dPt>
          <c:cat>
            <c:strRef>
              <c:f>'Slide 19 Top 10 global'!$A$19:$A$28</c:f>
              <c:strCache>
                <c:ptCount val="10"/>
                <c:pt idx="0">
                  <c:v>Road injury</c:v>
                </c:pt>
                <c:pt idx="1">
                  <c:v>Cirrhosis of the liver</c:v>
                </c:pt>
                <c:pt idx="2">
                  <c:v>Preterm birth complications</c:v>
                </c:pt>
                <c:pt idx="3">
                  <c:v>Diabetes mellitus</c:v>
                </c:pt>
                <c:pt idx="4">
                  <c:v>Diarrhoeal diseases</c:v>
                </c:pt>
                <c:pt idx="5">
                  <c:v>Tuberculosis</c:v>
                </c:pt>
                <c:pt idx="6">
                  <c:v>COPD</c:v>
                </c:pt>
                <c:pt idx="7">
                  <c:v>Lower respiratory infections</c:v>
                </c:pt>
                <c:pt idx="8">
                  <c:v>Stroke</c:v>
                </c:pt>
                <c:pt idx="9">
                  <c:v>Ischaemic heart disease</c:v>
                </c:pt>
              </c:strCache>
            </c:strRef>
          </c:cat>
          <c:val>
            <c:numRef>
              <c:f>'Slide 19 Top 10 global'!$B$19:$B$28</c:f>
              <c:numCache>
                <c:formatCode>General</c:formatCode>
                <c:ptCount val="10"/>
                <c:pt idx="0">
                  <c:v>20</c:v>
                </c:pt>
                <c:pt idx="1">
                  <c:v>22</c:v>
                </c:pt>
                <c:pt idx="2">
                  <c:v>23</c:v>
                </c:pt>
                <c:pt idx="3">
                  <c:v>23</c:v>
                </c:pt>
                <c:pt idx="4">
                  <c:v>30</c:v>
                </c:pt>
                <c:pt idx="5">
                  <c:v>32</c:v>
                </c:pt>
                <c:pt idx="6">
                  <c:v>40</c:v>
                </c:pt>
                <c:pt idx="7">
                  <c:v>50</c:v>
                </c:pt>
                <c:pt idx="8">
                  <c:v>60</c:v>
                </c:pt>
                <c:pt idx="9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80-4948-A98D-5EFAFAFB40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-2142333096"/>
        <c:axId val="2107323544"/>
      </c:barChart>
      <c:catAx>
        <c:axId val="-2142333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07323544"/>
        <c:crosses val="autoZero"/>
        <c:auto val="1"/>
        <c:lblAlgn val="ctr"/>
        <c:lblOffset val="100"/>
        <c:noMultiLvlLbl val="0"/>
      </c:catAx>
      <c:valAx>
        <c:axId val="2107323544"/>
        <c:scaling>
          <c:orientation val="minMax"/>
          <c:max val="15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Crude death rate (per 100,000 population)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14233309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High-income</a:t>
            </a:r>
            <a:r>
              <a:rPr lang="en-US" sz="1200" b="1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countries</a:t>
            </a:r>
          </a:p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200" b="1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(GNI per capita &gt; $12,056)</a:t>
            </a:r>
            <a:endParaRPr lang="en-US" sz="12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AB-4DC1-8D0E-D947E49E2B6C}"/>
              </c:ext>
            </c:extLst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AB-4DC1-8D0E-D947E49E2B6C}"/>
              </c:ext>
            </c:extLst>
          </c:dPt>
          <c:cat>
            <c:strRef>
              <c:f>'Slide 19 Top 10 global'!$A$51:$A$60</c:f>
              <c:strCache>
                <c:ptCount val="10"/>
                <c:pt idx="0">
                  <c:v>Breast cancer</c:v>
                </c:pt>
                <c:pt idx="1">
                  <c:v>Kidney diseases</c:v>
                </c:pt>
                <c:pt idx="2">
                  <c:v>Diabetes mellitus</c:v>
                </c:pt>
                <c:pt idx="3">
                  <c:v>Colon and rectum cancers</c:v>
                </c:pt>
                <c:pt idx="4">
                  <c:v>Lower respiratory infections</c:v>
                </c:pt>
                <c:pt idx="5">
                  <c:v>COPD</c:v>
                </c:pt>
                <c:pt idx="6">
                  <c:v>Trachea, bronchus, lung cancers</c:v>
                </c:pt>
                <c:pt idx="7">
                  <c:v>Dementias</c:v>
                </c:pt>
                <c:pt idx="8">
                  <c:v>Stroke</c:v>
                </c:pt>
                <c:pt idx="9">
                  <c:v>Ischaemic heart disease</c:v>
                </c:pt>
              </c:strCache>
            </c:strRef>
          </c:cat>
          <c:val>
            <c:numRef>
              <c:f>'Slide 19 Top 10 global'!$B$51:$B$60</c:f>
              <c:numCache>
                <c:formatCode>General</c:formatCode>
                <c:ptCount val="10"/>
                <c:pt idx="0">
                  <c:v>18</c:v>
                </c:pt>
                <c:pt idx="1">
                  <c:v>20</c:v>
                </c:pt>
                <c:pt idx="2">
                  <c:v>24</c:v>
                </c:pt>
                <c:pt idx="3">
                  <c:v>30</c:v>
                </c:pt>
                <c:pt idx="4">
                  <c:v>38</c:v>
                </c:pt>
                <c:pt idx="5">
                  <c:v>45</c:v>
                </c:pt>
                <c:pt idx="6">
                  <c:v>50</c:v>
                </c:pt>
                <c:pt idx="7">
                  <c:v>60</c:v>
                </c:pt>
                <c:pt idx="8">
                  <c:v>62</c:v>
                </c:pt>
                <c:pt idx="9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AB-4DC1-8D0E-D947E49E2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-2045728600"/>
        <c:axId val="-2045056648"/>
      </c:barChart>
      <c:catAx>
        <c:axId val="-2045728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45056648"/>
        <c:crosses val="autoZero"/>
        <c:auto val="1"/>
        <c:lblAlgn val="ctr"/>
        <c:lblOffset val="100"/>
        <c:noMultiLvlLbl val="0"/>
      </c:catAx>
      <c:valAx>
        <c:axId val="-2045056648"/>
        <c:scaling>
          <c:orientation val="minMax"/>
          <c:max val="15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Crude death rate</a:t>
                </a:r>
                <a:r>
                  <a:rPr lang="en-US" sz="1000" b="0" baseline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(per 100,000 population)</a:t>
                </a:r>
                <a:endParaRPr lang="en-US" sz="10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4572860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Upper middle-income countries</a:t>
            </a:r>
            <a:endParaRPr lang="en-US" sz="1200" b="1" baseline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200" b="1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(GNI per capita $3,896-$12,055)</a:t>
            </a:r>
            <a:endParaRPr lang="en-US" sz="12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25-4344-A914-E5BFD693A5A8}"/>
              </c:ext>
            </c:extLst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25-4344-A914-E5BFD693A5A8}"/>
              </c:ext>
            </c:extLst>
          </c:dPt>
          <c:cat>
            <c:strRef>
              <c:f>'Slide 19 Top 10 global'!$A$33:$A$42</c:f>
              <c:strCache>
                <c:ptCount val="10"/>
                <c:pt idx="0">
                  <c:v>Stomach cancer</c:v>
                </c:pt>
                <c:pt idx="1">
                  <c:v>Liver cancer</c:v>
                </c:pt>
                <c:pt idx="2">
                  <c:v>Road injury</c:v>
                </c:pt>
                <c:pt idx="3">
                  <c:v>Diabetes mellitus</c:v>
                </c:pt>
                <c:pt idx="4">
                  <c:v>Lower respiratory infections</c:v>
                </c:pt>
                <c:pt idx="5">
                  <c:v>Dementias</c:v>
                </c:pt>
                <c:pt idx="6">
                  <c:v>Trachea, bronchus, lung cancers</c:v>
                </c:pt>
                <c:pt idx="7">
                  <c:v>COPD</c:v>
                </c:pt>
                <c:pt idx="8">
                  <c:v>Stroke</c:v>
                </c:pt>
                <c:pt idx="9">
                  <c:v>Ischaemic heart disease</c:v>
                </c:pt>
              </c:strCache>
            </c:strRef>
          </c:cat>
          <c:val>
            <c:numRef>
              <c:f>'Slide 19 Top 10 global'!$B$33:$B$42</c:f>
              <c:numCache>
                <c:formatCode>General</c:formatCode>
                <c:ptCount val="10"/>
                <c:pt idx="0">
                  <c:v>18</c:v>
                </c:pt>
                <c:pt idx="1">
                  <c:v>20</c:v>
                </c:pt>
                <c:pt idx="2">
                  <c:v>20</c:v>
                </c:pt>
                <c:pt idx="3">
                  <c:v>22</c:v>
                </c:pt>
                <c:pt idx="4">
                  <c:v>23</c:v>
                </c:pt>
                <c:pt idx="5">
                  <c:v>34</c:v>
                </c:pt>
                <c:pt idx="6">
                  <c:v>36</c:v>
                </c:pt>
                <c:pt idx="7">
                  <c:v>42</c:v>
                </c:pt>
                <c:pt idx="8">
                  <c:v>110</c:v>
                </c:pt>
                <c:pt idx="9">
                  <c:v>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25-4344-A914-E5BFD693A5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2107289528"/>
        <c:axId val="-2045406328"/>
      </c:barChart>
      <c:catAx>
        <c:axId val="2107289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45406328"/>
        <c:crosses val="autoZero"/>
        <c:auto val="1"/>
        <c:lblAlgn val="ctr"/>
        <c:lblOffset val="100"/>
        <c:noMultiLvlLbl val="0"/>
      </c:catAx>
      <c:valAx>
        <c:axId val="-2045406328"/>
        <c:scaling>
          <c:orientation val="minMax"/>
          <c:max val="15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Crude death rate (per 100,000 population)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07289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middle-income countries</a:t>
            </a:r>
          </a:p>
          <a:p>
            <a:pPr>
              <a:defRPr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(GNI per capita $966-$3,895)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80-4948-A98D-5EFAFAFB406F}"/>
              </c:ext>
            </c:extLst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80-4948-A98D-5EFAFAFB406F}"/>
              </c:ext>
            </c:extLst>
          </c:dPt>
          <c:cat>
            <c:strRef>
              <c:f>'Slide 19 Top 10 global'!$A$19:$A$28</c:f>
              <c:strCache>
                <c:ptCount val="10"/>
                <c:pt idx="0">
                  <c:v>Road injury</c:v>
                </c:pt>
                <c:pt idx="1">
                  <c:v>Cirrhosis of the liver</c:v>
                </c:pt>
                <c:pt idx="2">
                  <c:v>Preterm birth complications</c:v>
                </c:pt>
                <c:pt idx="3">
                  <c:v>Diabetes mellitus</c:v>
                </c:pt>
                <c:pt idx="4">
                  <c:v>Diarrhoeal diseases</c:v>
                </c:pt>
                <c:pt idx="5">
                  <c:v>Tuberculosis</c:v>
                </c:pt>
                <c:pt idx="6">
                  <c:v>COPD</c:v>
                </c:pt>
                <c:pt idx="7">
                  <c:v>Lower respiratory infections</c:v>
                </c:pt>
                <c:pt idx="8">
                  <c:v>Stroke</c:v>
                </c:pt>
                <c:pt idx="9">
                  <c:v>Ischaemic heart disease</c:v>
                </c:pt>
              </c:strCache>
            </c:strRef>
          </c:cat>
          <c:val>
            <c:numRef>
              <c:f>'Slide 19 Top 10 global'!$B$19:$B$28</c:f>
              <c:numCache>
                <c:formatCode>General</c:formatCode>
                <c:ptCount val="10"/>
                <c:pt idx="0">
                  <c:v>20</c:v>
                </c:pt>
                <c:pt idx="1">
                  <c:v>22</c:v>
                </c:pt>
                <c:pt idx="2">
                  <c:v>23</c:v>
                </c:pt>
                <c:pt idx="3">
                  <c:v>23</c:v>
                </c:pt>
                <c:pt idx="4">
                  <c:v>30</c:v>
                </c:pt>
                <c:pt idx="5">
                  <c:v>32</c:v>
                </c:pt>
                <c:pt idx="6">
                  <c:v>40</c:v>
                </c:pt>
                <c:pt idx="7">
                  <c:v>50</c:v>
                </c:pt>
                <c:pt idx="8">
                  <c:v>60</c:v>
                </c:pt>
                <c:pt idx="9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80-4948-A98D-5EFAFAFB40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-2144540696"/>
        <c:axId val="-2144530248"/>
      </c:barChart>
      <c:catAx>
        <c:axId val="-214454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144530248"/>
        <c:crosses val="autoZero"/>
        <c:auto val="1"/>
        <c:lblAlgn val="ctr"/>
        <c:lblOffset val="100"/>
        <c:noMultiLvlLbl val="0"/>
      </c:catAx>
      <c:valAx>
        <c:axId val="-2144530248"/>
        <c:scaling>
          <c:orientation val="minMax"/>
          <c:max val="15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Crude death rate (per 100,000 population)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14454069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Low-income</a:t>
            </a:r>
            <a:r>
              <a:rPr lang="en-US" sz="1200" b="1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countries</a:t>
            </a:r>
          </a:p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200" b="1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(GNI per capita ≤ $995)</a:t>
            </a:r>
            <a:endParaRPr lang="en-US" sz="12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48F-462C-B4CF-C4184B565804}"/>
              </c:ext>
            </c:extLst>
          </c:dPt>
          <c:dPt>
            <c:idx val="7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48F-462C-B4CF-C4184B565804}"/>
              </c:ext>
            </c:extLst>
          </c:dPt>
          <c:cat>
            <c:strRef>
              <c:f>'Slide 19 Top 10 global'!$A$3:$A$12</c:f>
              <c:strCache>
                <c:ptCount val="10"/>
                <c:pt idx="0">
                  <c:v>Road injury</c:v>
                </c:pt>
                <c:pt idx="1">
                  <c:v>Birth trauma</c:v>
                </c:pt>
                <c:pt idx="2">
                  <c:v>Preterm birth complications</c:v>
                </c:pt>
                <c:pt idx="3">
                  <c:v>Tuberculosis</c:v>
                </c:pt>
                <c:pt idx="4">
                  <c:v>Malaria</c:v>
                </c:pt>
                <c:pt idx="5">
                  <c:v>Stroke</c:v>
                </c:pt>
                <c:pt idx="6">
                  <c:v>HIV/AIDS</c:v>
                </c:pt>
                <c:pt idx="7">
                  <c:v>Ischaemic heart disease</c:v>
                </c:pt>
                <c:pt idx="8">
                  <c:v>Diarrhoeal diseases</c:v>
                </c:pt>
                <c:pt idx="9">
                  <c:v>Lower respiratory infections</c:v>
                </c:pt>
              </c:strCache>
            </c:strRef>
          </c:cat>
          <c:val>
            <c:numRef>
              <c:f>'Slide 19 Top 10 global'!$B$3:$B$12</c:f>
              <c:numCache>
                <c:formatCode>General</c:formatCode>
                <c:ptCount val="10"/>
                <c:pt idx="0">
                  <c:v>30</c:v>
                </c:pt>
                <c:pt idx="1">
                  <c:v>32</c:v>
                </c:pt>
                <c:pt idx="2">
                  <c:v>34</c:v>
                </c:pt>
                <c:pt idx="3">
                  <c:v>36</c:v>
                </c:pt>
                <c:pt idx="4">
                  <c:v>38</c:v>
                </c:pt>
                <c:pt idx="5">
                  <c:v>42</c:v>
                </c:pt>
                <c:pt idx="6">
                  <c:v>45</c:v>
                </c:pt>
                <c:pt idx="7">
                  <c:v>54</c:v>
                </c:pt>
                <c:pt idx="8">
                  <c:v>58</c:v>
                </c:pt>
                <c:pt idx="9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8F-462C-B4CF-C4184B5658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-2125715784"/>
        <c:axId val="-2144916408"/>
      </c:barChart>
      <c:catAx>
        <c:axId val="-2125715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144916408"/>
        <c:crosses val="autoZero"/>
        <c:auto val="1"/>
        <c:lblAlgn val="ctr"/>
        <c:lblOffset val="100"/>
        <c:noMultiLvlLbl val="0"/>
      </c:catAx>
      <c:valAx>
        <c:axId val="-2144916408"/>
        <c:scaling>
          <c:orientation val="minMax"/>
          <c:max val="15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Crude death rate (per 100,000 population)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12571578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F24B-4F1C-A3F8-CC72CA1952CA}"/>
              </c:ext>
            </c:extLst>
          </c:dPt>
          <c:cat>
            <c:strRef>
              <c:f>'Slide 25 Pollution'!$C$3:$K$3</c:f>
              <c:strCache>
                <c:ptCount val="9"/>
                <c:pt idx="0">
                  <c:v>Total pollution</c:v>
                </c:pt>
                <c:pt idx="1">
                  <c:v>Tobacco smoking</c:v>
                </c:pt>
                <c:pt idx="2">
                  <c:v>AIDS, malaria, and TB</c:v>
                </c:pt>
                <c:pt idx="3">
                  <c:v>Alcohol
 use</c:v>
                </c:pt>
                <c:pt idx="4">
                  <c:v>Malnutrition (child and maternal)</c:v>
                </c:pt>
                <c:pt idx="5">
                  <c:v>Road accidents</c:v>
                </c:pt>
                <c:pt idx="6">
                  <c:v>Drug use</c:v>
                </c:pt>
                <c:pt idx="7">
                  <c:v>War and murder (2015)</c:v>
                </c:pt>
                <c:pt idx="8">
                  <c:v>Ebola (2015)</c:v>
                </c:pt>
              </c:strCache>
            </c:strRef>
          </c:cat>
          <c:val>
            <c:numRef>
              <c:f>'Slide 25 Pollution'!$C$4:$K$4</c:f>
              <c:numCache>
                <c:formatCode>General</c:formatCode>
                <c:ptCount val="9"/>
                <c:pt idx="0">
                  <c:v>9500000</c:v>
                </c:pt>
                <c:pt idx="1">
                  <c:v>7500000</c:v>
                </c:pt>
                <c:pt idx="2">
                  <c:v>3000000</c:v>
                </c:pt>
                <c:pt idx="3">
                  <c:v>2000000</c:v>
                </c:pt>
                <c:pt idx="4">
                  <c:v>1750000</c:v>
                </c:pt>
                <c:pt idx="5">
                  <c:v>1650000</c:v>
                </c:pt>
                <c:pt idx="6">
                  <c:v>750000</c:v>
                </c:pt>
                <c:pt idx="7">
                  <c:v>250000</c:v>
                </c:pt>
                <c:pt idx="8">
                  <c:v>100000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CA-4766-969E-EF3DA8887E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overlap val="-27"/>
        <c:axId val="2072935848"/>
        <c:axId val="-2058111064"/>
      </c:barChart>
      <c:catAx>
        <c:axId val="2072935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58111064"/>
        <c:crosses val="autoZero"/>
        <c:auto val="1"/>
        <c:lblAlgn val="ctr"/>
        <c:lblOffset val="100"/>
        <c:noMultiLvlLbl val="0"/>
      </c:catAx>
      <c:valAx>
        <c:axId val="-205811106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Global estimated deaths</a:t>
                </a:r>
                <a:r>
                  <a:rPr lang="en-US" sz="1600" baseline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(millions)</a:t>
                </a:r>
                <a:endParaRPr lang="en-US" sz="16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72935848"/>
        <c:crosses val="autoZero"/>
        <c:crossBetween val="between"/>
        <c:majorUnit val="2000000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41D4-458A-AC78-6D0C48FBFF7F}"/>
              </c:ext>
            </c:extLst>
          </c:dPt>
          <c:cat>
            <c:strRef>
              <c:f>'Slide 25 Pollution'!$C$3:$K$3</c:f>
              <c:strCache>
                <c:ptCount val="9"/>
                <c:pt idx="0">
                  <c:v>Total pollution</c:v>
                </c:pt>
                <c:pt idx="1">
                  <c:v>Tobacco smoking</c:v>
                </c:pt>
                <c:pt idx="2">
                  <c:v>AIDS, malaria, and TB</c:v>
                </c:pt>
                <c:pt idx="3">
                  <c:v>Alcohol
 use</c:v>
                </c:pt>
                <c:pt idx="4">
                  <c:v>Malnutrition (child and maternal)</c:v>
                </c:pt>
                <c:pt idx="5">
                  <c:v>Road accidents</c:v>
                </c:pt>
                <c:pt idx="6">
                  <c:v>Drug use</c:v>
                </c:pt>
                <c:pt idx="7">
                  <c:v>War and murder (2015)</c:v>
                </c:pt>
                <c:pt idx="8">
                  <c:v>Ebola (2015)</c:v>
                </c:pt>
              </c:strCache>
            </c:strRef>
          </c:cat>
          <c:val>
            <c:numRef>
              <c:f>'Slide 25 Pollution'!$C$4:$K$4</c:f>
              <c:numCache>
                <c:formatCode>General</c:formatCode>
                <c:ptCount val="9"/>
                <c:pt idx="0">
                  <c:v>9500000</c:v>
                </c:pt>
                <c:pt idx="1">
                  <c:v>7500000</c:v>
                </c:pt>
                <c:pt idx="2">
                  <c:v>3000000</c:v>
                </c:pt>
                <c:pt idx="3">
                  <c:v>2000000</c:v>
                </c:pt>
                <c:pt idx="4">
                  <c:v>1750000</c:v>
                </c:pt>
                <c:pt idx="5">
                  <c:v>1650000</c:v>
                </c:pt>
                <c:pt idx="6">
                  <c:v>750000</c:v>
                </c:pt>
                <c:pt idx="7">
                  <c:v>250000</c:v>
                </c:pt>
                <c:pt idx="8">
                  <c:v>100000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CA-4766-969E-EF3DA8887E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overlap val="-27"/>
        <c:axId val="-2125921976"/>
        <c:axId val="-2126346280"/>
      </c:barChart>
      <c:catAx>
        <c:axId val="-2125921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126346280"/>
        <c:crosses val="autoZero"/>
        <c:auto val="1"/>
        <c:lblAlgn val="ctr"/>
        <c:lblOffset val="100"/>
        <c:noMultiLvlLbl val="0"/>
      </c:catAx>
      <c:valAx>
        <c:axId val="-21263462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Global estimated deaths</a:t>
                </a:r>
                <a:r>
                  <a:rPr lang="en-US" sz="1600" baseline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(millions)</a:t>
                </a:r>
                <a:endParaRPr lang="en-US" sz="16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125921976"/>
        <c:crosses val="autoZero"/>
        <c:crossBetween val="between"/>
        <c:majorUnit val="2000000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38599325042801"/>
          <c:y val="7.3012723985414599E-2"/>
          <c:w val="0.81961036396454801"/>
          <c:h val="0.827979544524803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E4-428F-932A-160B10F8D968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0E4-428F-932A-160B10F8D968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>
                  <a:alpha val="82000"/>
                </a:srgbClr>
              </a:solidFill>
              <a:ln>
                <a:solidFill>
                  <a:srgbClr val="FF0000">
                    <a:alpha val="82000"/>
                  </a:srgb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0E4-428F-932A-160B10F8D968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>
                  <a:alpha val="60000"/>
                </a:srgbClr>
              </a:solidFill>
              <a:ln>
                <a:solidFill>
                  <a:srgbClr val="FF0000">
                    <a:alpha val="60000"/>
                  </a:srgb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0E4-428F-932A-160B10F8D9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12 hiv cascade final'!$C$3:$F$3</c:f>
              <c:strCache>
                <c:ptCount val="4"/>
                <c:pt idx="0">
                  <c:v>Prevalent</c:v>
                </c:pt>
                <c:pt idx="1">
                  <c:v>Diagnosed</c:v>
                </c:pt>
                <c:pt idx="2">
                  <c:v>Treated</c:v>
                </c:pt>
                <c:pt idx="3">
                  <c:v>Controlled</c:v>
                </c:pt>
              </c:strCache>
            </c:strRef>
          </c:cat>
          <c:val>
            <c:numRef>
              <c:f>'slide 12 hiv cascade final'!$C$4:$F$4</c:f>
              <c:numCache>
                <c:formatCode>0%</c:formatCode>
                <c:ptCount val="4"/>
                <c:pt idx="0">
                  <c:v>1</c:v>
                </c:pt>
                <c:pt idx="1">
                  <c:v>0.75</c:v>
                </c:pt>
                <c:pt idx="2">
                  <c:v>0.59</c:v>
                </c:pt>
                <c:pt idx="3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0E4-428F-932A-160B10F8D9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7"/>
        <c:overlap val="-27"/>
        <c:axId val="-2046022440"/>
        <c:axId val="-2046009608"/>
      </c:barChart>
      <c:catAx>
        <c:axId val="-2046022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46009608"/>
        <c:crosses val="autoZero"/>
        <c:auto val="1"/>
        <c:lblAlgn val="ctr"/>
        <c:lblOffset val="100"/>
        <c:noMultiLvlLbl val="0"/>
      </c:catAx>
      <c:valAx>
        <c:axId val="-2046009608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Percentage of people with HIV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460224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Life expectancy (men)</a:t>
            </a:r>
          </a:p>
        </c:rich>
      </c:tx>
      <c:layout>
        <c:manualLayout>
          <c:xMode val="edge"/>
          <c:yMode val="edge"/>
          <c:x val="3.8154952853115598E-4"/>
          <c:y val="1.8707786526684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460892936544901"/>
          <c:y val="0.27484142222519398"/>
          <c:w val="0.77847646119239799"/>
          <c:h val="0.6060899544355290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Sheet1!$D$2</c:f>
              <c:strCache>
                <c:ptCount val="1"/>
                <c:pt idx="0">
                  <c:v>Never smokers</c:v>
                </c:pt>
              </c:strCache>
            </c:strRef>
          </c:tx>
          <c:spPr>
            <a:solidFill>
              <a:srgbClr val="00B0F0">
                <a:alpha val="17000"/>
              </a:srgbClr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D4F2FC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17A-4A71-ABAB-D5B16584D32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17A-4A71-ABAB-D5B16584D329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Sheet1!$A$3:$A$5</c:f>
              <c:strCache>
                <c:ptCount val="1"/>
                <c:pt idx="0">
                  <c:v>Enter care at age 40</c:v>
                </c:pt>
              </c:strCache>
            </c:strRef>
          </c:cat>
          <c:val>
            <c:numRef>
              <c:f>Sheet1!$D$3:$D$5</c:f>
              <c:numCache>
                <c:formatCode>0.0</c:formatCode>
                <c:ptCount val="1"/>
                <c:pt idx="0">
                  <c:v>71.900000000000006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57-4DAF-AC66-4AAD9B6CD47E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Former smokers</c:v>
                </c:pt>
              </c:strCache>
            </c:strRef>
          </c:tx>
          <c:spPr>
            <a:solidFill>
              <a:srgbClr val="00B0F0">
                <a:alpha val="49000"/>
              </a:srgbClr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82D8F8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C17A-4A71-ABAB-D5B16584D329}"/>
              </c:ext>
            </c:extLst>
          </c:dPt>
          <c:dLbls>
            <c:dLbl>
              <c:idx val="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C17A-4A71-ABAB-D5B16584D329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Sheet1!$A$3:$A$5</c:f>
              <c:strCache>
                <c:ptCount val="1"/>
                <c:pt idx="0">
                  <c:v>Enter care at age 40</c:v>
                </c:pt>
              </c:strCache>
            </c:strRef>
          </c:cat>
          <c:val>
            <c:numRef>
              <c:f>Sheet1!$C$3:$C$5</c:f>
              <c:numCache>
                <c:formatCode>General</c:formatCode>
                <c:ptCount val="1"/>
                <c:pt idx="0">
                  <c:v>70.900000000000006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57-4DAF-AC66-4AAD9B6CD47E}"/>
            </c:ext>
          </c:extLst>
        </c:ser>
        <c:ser>
          <c:idx val="0"/>
          <c:order val="2"/>
          <c:tx>
            <c:strRef>
              <c:f>Sheet1!$B$2</c:f>
              <c:strCache>
                <c:ptCount val="1"/>
                <c:pt idx="0">
                  <c:v>Current smokers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7A-4A71-ABAB-D5B16584D329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Sheet1!$A$3:$A$5</c:f>
              <c:strCache>
                <c:ptCount val="1"/>
                <c:pt idx="0">
                  <c:v>Enter care at age 40</c:v>
                </c:pt>
              </c:strCache>
            </c:strRef>
          </c:cat>
          <c:val>
            <c:numRef>
              <c:f>Sheet1!$B$3:$B$5</c:f>
              <c:numCache>
                <c:formatCode>0.0</c:formatCode>
                <c:ptCount val="1"/>
                <c:pt idx="0">
                  <c:v>65.2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57-4DAF-AC66-4AAD9B6CD4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-2123489064"/>
        <c:axId val="-2123499416"/>
      </c:barChart>
      <c:catAx>
        <c:axId val="-2123489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2123499416"/>
        <c:crosses val="autoZero"/>
        <c:auto val="1"/>
        <c:lblAlgn val="ctr"/>
        <c:lblOffset val="100"/>
        <c:noMultiLvlLbl val="0"/>
      </c:catAx>
      <c:valAx>
        <c:axId val="-2123499416"/>
        <c:scaling>
          <c:orientation val="minMax"/>
          <c:max val="80"/>
          <c:min val="6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Age in years</a:t>
                </a:r>
              </a:p>
            </c:rich>
          </c:tx>
          <c:layout>
            <c:manualLayout>
              <c:xMode val="edge"/>
              <c:yMode val="edge"/>
              <c:x val="3.8119874013515999E-2"/>
              <c:y val="0.45410600372861898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2123489064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0.15819342834784"/>
          <c:y val="0.14977749599509901"/>
          <c:w val="0.80305130261495095"/>
          <c:h val="0.199905091250005"/>
        </c:manualLayout>
      </c:layout>
      <c:overlay val="0"/>
      <c:txPr>
        <a:bodyPr/>
        <a:lstStyle/>
        <a:p>
          <a:pPr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Raleway" panose="020B0503030101060003"/>
        </a:defRPr>
      </a:pPr>
      <a:endParaRPr lang="en-US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15714007971225"/>
          <c:y val="3.8715223097112859E-2"/>
          <c:w val="0.81085520559930024"/>
          <c:h val="0.78981824146981627"/>
        </c:manualLayout>
      </c:layout>
      <c:areaChart>
        <c:grouping val="stacked"/>
        <c:varyColors val="0"/>
        <c:ser>
          <c:idx val="0"/>
          <c:order val="0"/>
          <c:tx>
            <c:strRef>
              <c:f>'diabetes prev final'!$C$2</c:f>
              <c:strCache>
                <c:ptCount val="1"/>
                <c:pt idx="0">
                  <c:v>Europe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cat>
            <c:numRef>
              <c:f>'diabetes prev final'!$B$3:$B$10</c:f>
              <c:numCache>
                <c:formatCode>General</c:formatCode>
                <c:ptCount val="8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>
                  <c:v>2010</c:v>
                </c:pt>
                <c:pt idx="7">
                  <c:v>2014</c:v>
                </c:pt>
              </c:numCache>
            </c:numRef>
          </c:cat>
          <c:val>
            <c:numRef>
              <c:f>'diabetes prev final'!$C$3:$C$10</c:f>
              <c:numCache>
                <c:formatCode>General</c:formatCode>
                <c:ptCount val="8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45</c:v>
                </c:pt>
                <c:pt idx="4">
                  <c:v>46</c:v>
                </c:pt>
                <c:pt idx="5">
                  <c:v>47</c:v>
                </c:pt>
                <c:pt idx="6">
                  <c:v>49</c:v>
                </c:pt>
                <c:pt idx="7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A2-462C-9AF9-924CD47FBEEB}"/>
            </c:ext>
          </c:extLst>
        </c:ser>
        <c:ser>
          <c:idx val="5"/>
          <c:order val="1"/>
          <c:tx>
            <c:strRef>
              <c:f>'diabetes prev final'!$D$2</c:f>
              <c:strCache>
                <c:ptCount val="1"/>
                <c:pt idx="0">
                  <c:v>US</c:v>
                </c:pt>
              </c:strCache>
            </c:strRef>
          </c:tx>
          <c:spPr>
            <a:solidFill>
              <a:srgbClr val="C8FFFF"/>
            </a:solidFill>
            <a:ln w="25400">
              <a:noFill/>
            </a:ln>
            <a:effectLst/>
          </c:spPr>
          <c:val>
            <c:numRef>
              <c:f>'diabetes prev final'!$D$3:$D$10</c:f>
              <c:numCache>
                <c:formatCode>General</c:formatCode>
                <c:ptCount val="8"/>
                <c:pt idx="0">
                  <c:v>10</c:v>
                </c:pt>
                <c:pt idx="1">
                  <c:v>15</c:v>
                </c:pt>
                <c:pt idx="2">
                  <c:v>18</c:v>
                </c:pt>
                <c:pt idx="3">
                  <c:v>20</c:v>
                </c:pt>
                <c:pt idx="4">
                  <c:v>22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A2-462C-9AF9-924CD47FBEEB}"/>
            </c:ext>
          </c:extLst>
        </c:ser>
        <c:ser>
          <c:idx val="1"/>
          <c:order val="2"/>
          <c:tx>
            <c:strRef>
              <c:f>'diabetes prev final'!$E$2</c:f>
              <c:strCache>
                <c:ptCount val="1"/>
                <c:pt idx="0">
                  <c:v>Latin America</c:v>
                </c:pt>
              </c:strCache>
            </c:strRef>
          </c:tx>
          <c:spPr>
            <a:solidFill>
              <a:srgbClr val="00CC00"/>
            </a:solidFill>
            <a:ln>
              <a:noFill/>
            </a:ln>
            <a:effectLst/>
          </c:spPr>
          <c:cat>
            <c:numRef>
              <c:f>'diabetes prev final'!$B$3:$B$10</c:f>
              <c:numCache>
                <c:formatCode>General</c:formatCode>
                <c:ptCount val="8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>
                  <c:v>2010</c:v>
                </c:pt>
                <c:pt idx="7">
                  <c:v>2014</c:v>
                </c:pt>
              </c:numCache>
            </c:numRef>
          </c:cat>
          <c:val>
            <c:numRef>
              <c:f>'diabetes prev final'!$E$3:$E$10</c:f>
              <c:numCache>
                <c:formatCode>General</c:formatCode>
                <c:ptCount val="8"/>
                <c:pt idx="0">
                  <c:v>10</c:v>
                </c:pt>
                <c:pt idx="1">
                  <c:v>12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A2-462C-9AF9-924CD47FBEEB}"/>
            </c:ext>
          </c:extLst>
        </c:ser>
        <c:ser>
          <c:idx val="2"/>
          <c:order val="3"/>
          <c:tx>
            <c:strRef>
              <c:f>'diabetes prev final'!$F$2</c:f>
              <c:strCache>
                <c:ptCount val="1"/>
                <c:pt idx="0">
                  <c:v>Asia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cat>
            <c:numRef>
              <c:f>'diabetes prev final'!$B$3:$B$10</c:f>
              <c:numCache>
                <c:formatCode>General</c:formatCode>
                <c:ptCount val="8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>
                  <c:v>2010</c:v>
                </c:pt>
                <c:pt idx="7">
                  <c:v>2014</c:v>
                </c:pt>
              </c:numCache>
            </c:numRef>
          </c:cat>
          <c:val>
            <c:numRef>
              <c:f>'diabetes prev final'!$F$3:$F$10</c:f>
              <c:numCache>
                <c:formatCode>General</c:formatCode>
                <c:ptCount val="8"/>
                <c:pt idx="0">
                  <c:v>30</c:v>
                </c:pt>
                <c:pt idx="1">
                  <c:v>40</c:v>
                </c:pt>
                <c:pt idx="2">
                  <c:v>50</c:v>
                </c:pt>
                <c:pt idx="3">
                  <c:v>65</c:v>
                </c:pt>
                <c:pt idx="4">
                  <c:v>80</c:v>
                </c:pt>
                <c:pt idx="5">
                  <c:v>100</c:v>
                </c:pt>
                <c:pt idx="6">
                  <c:v>150</c:v>
                </c:pt>
                <c:pt idx="7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A2-462C-9AF9-924CD47FBEEB}"/>
            </c:ext>
          </c:extLst>
        </c:ser>
        <c:ser>
          <c:idx val="3"/>
          <c:order val="4"/>
          <c:tx>
            <c:strRef>
              <c:f>'diabetes prev final'!$G$2</c:f>
              <c:strCache>
                <c:ptCount val="1"/>
                <c:pt idx="0">
                  <c:v>Middle East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cat>
            <c:numRef>
              <c:f>'diabetes prev final'!$B$3:$B$10</c:f>
              <c:numCache>
                <c:formatCode>General</c:formatCode>
                <c:ptCount val="8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>
                  <c:v>2010</c:v>
                </c:pt>
                <c:pt idx="7">
                  <c:v>2014</c:v>
                </c:pt>
              </c:numCache>
            </c:numRef>
          </c:cat>
          <c:val>
            <c:numRef>
              <c:f>'diabetes prev final'!$G$3:$G$10</c:f>
              <c:numCache>
                <c:formatCode>General</c:formatCode>
                <c:ptCount val="8"/>
                <c:pt idx="0">
                  <c:v>5</c:v>
                </c:pt>
                <c:pt idx="1">
                  <c:v>10</c:v>
                </c:pt>
                <c:pt idx="2">
                  <c:v>12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A2-462C-9AF9-924CD47FBEEB}"/>
            </c:ext>
          </c:extLst>
        </c:ser>
        <c:ser>
          <c:idx val="4"/>
          <c:order val="5"/>
          <c:tx>
            <c:strRef>
              <c:f>'diabetes prev final'!$H$2</c:f>
              <c:strCache>
                <c:ptCount val="1"/>
                <c:pt idx="0">
                  <c:v>Africa</c:v>
                </c:pt>
              </c:strCache>
            </c:strRef>
          </c:tx>
          <c:spPr>
            <a:solidFill>
              <a:srgbClr val="FF99CC"/>
            </a:solidFill>
            <a:ln w="25400">
              <a:noFill/>
            </a:ln>
            <a:effectLst/>
          </c:spPr>
          <c:val>
            <c:numRef>
              <c:f>'diabetes prev final'!$H$3:$H$10</c:f>
              <c:numCache>
                <c:formatCode>General</c:formatCode>
                <c:ptCount val="8"/>
                <c:pt idx="0">
                  <c:v>5</c:v>
                </c:pt>
                <c:pt idx="1">
                  <c:v>10</c:v>
                </c:pt>
                <c:pt idx="2">
                  <c:v>12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A2-462C-9AF9-924CD47FB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6888816"/>
        <c:axId val="556889144"/>
      </c:areaChart>
      <c:catAx>
        <c:axId val="5568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56889144"/>
        <c:crosses val="autoZero"/>
        <c:auto val="1"/>
        <c:lblAlgn val="ctr"/>
        <c:lblOffset val="100"/>
        <c:noMultiLvlLbl val="0"/>
      </c:catAx>
      <c:valAx>
        <c:axId val="556889144"/>
        <c:scaling>
          <c:orientation val="minMax"/>
          <c:max val="5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Number of adults</a:t>
                </a:r>
                <a:r>
                  <a:rPr lang="en-US" sz="1600" baseline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with diabetes (millions)</a:t>
                </a:r>
                <a:endParaRPr lang="en-US" sz="16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4.6296296296296294E-3"/>
              <c:y val="0.120159011373578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56888816"/>
        <c:crosses val="autoZero"/>
        <c:crossBetween val="midCat"/>
        <c:majorUnit val="1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7605302809371051"/>
          <c:y val="3.8642607174103227E-2"/>
          <c:w val="0.18505808301740059"/>
          <c:h val="0.39493700787401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9D1-4975-930E-26CE9496ECD2}"/>
              </c:ext>
            </c:extLst>
          </c:dPt>
          <c:dPt>
            <c:idx val="1"/>
            <c:invertIfNegative val="0"/>
            <c:bubble3D val="0"/>
            <c:spPr>
              <a:solidFill>
                <a:srgbClr val="24A724"/>
              </a:solidFill>
              <a:ln>
                <a:solidFill>
                  <a:srgbClr val="24A72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9D1-4975-930E-26CE9496ECD2}"/>
              </c:ext>
            </c:extLst>
          </c:dPt>
          <c:dPt>
            <c:idx val="2"/>
            <c:invertIfNegative val="0"/>
            <c:bubble3D val="0"/>
            <c:spPr>
              <a:solidFill>
                <a:srgbClr val="00CC00"/>
              </a:solidFill>
              <a:ln>
                <a:solidFill>
                  <a:srgbClr val="00CC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9D1-4975-930E-26CE9496ECD2}"/>
              </c:ext>
            </c:extLst>
          </c:dPt>
          <c:dPt>
            <c:idx val="3"/>
            <c:invertIfNegative val="0"/>
            <c:bubble3D val="0"/>
            <c:spPr>
              <a:solidFill>
                <a:srgbClr val="66FF33"/>
              </a:solidFill>
              <a:ln>
                <a:solidFill>
                  <a:srgbClr val="66FF3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9D1-4975-930E-26CE9496ECD2}"/>
              </c:ext>
            </c:extLst>
          </c:dPt>
          <c:dPt>
            <c:idx val="4"/>
            <c:invertIfNegative val="0"/>
            <c:bubble3D val="0"/>
            <c:spPr>
              <a:solidFill>
                <a:srgbClr val="97FF75"/>
              </a:solidFill>
              <a:ln>
                <a:solidFill>
                  <a:srgbClr val="97FF7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9D1-4975-930E-26CE9496ECD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9D1-4975-930E-26CE9496ECD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9D1-4975-930E-26CE9496ECD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9D1-4975-930E-26CE9496ECD2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9D1-4975-930E-26CE9496ECD2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19D1-4975-930E-26CE9496EC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31 Diabetes SA old'!$B$3:$F$3</c:f>
              <c:strCache>
                <c:ptCount val="5"/>
                <c:pt idx="0">
                  <c:v>Prevalent</c:v>
                </c:pt>
                <c:pt idx="1">
                  <c:v>Screened </c:v>
                </c:pt>
                <c:pt idx="2">
                  <c:v>Diagnosed</c:v>
                </c:pt>
                <c:pt idx="3">
                  <c:v>Treated</c:v>
                </c:pt>
                <c:pt idx="4">
                  <c:v>Controlled</c:v>
                </c:pt>
              </c:strCache>
            </c:strRef>
          </c:cat>
          <c:val>
            <c:numRef>
              <c:f>'Slide 31 Diabetes SA old'!$B$4:$F$4</c:f>
              <c:numCache>
                <c:formatCode>0%</c:formatCode>
                <c:ptCount val="5"/>
                <c:pt idx="0">
                  <c:v>1</c:v>
                </c:pt>
                <c:pt idx="1">
                  <c:v>0.55000000000000004</c:v>
                </c:pt>
                <c:pt idx="2">
                  <c:v>0.4</c:v>
                </c:pt>
                <c:pt idx="3">
                  <c:v>0.38</c:v>
                </c:pt>
                <c:pt idx="4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9D1-4975-930E-26CE9496ECD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7"/>
        <c:overlap val="-27"/>
        <c:axId val="692065088"/>
        <c:axId val="692058856"/>
      </c:barChart>
      <c:catAx>
        <c:axId val="69206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92058856"/>
        <c:crosses val="autoZero"/>
        <c:auto val="1"/>
        <c:lblAlgn val="ctr"/>
        <c:lblOffset val="100"/>
        <c:noMultiLvlLbl val="0"/>
      </c:catAx>
      <c:valAx>
        <c:axId val="692058856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Percentage of</a:t>
                </a:r>
                <a:r>
                  <a:rPr lang="en-US" sz="1600" baseline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people with diabetes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920650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rgbClr val="FF66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F2-440D-9808-A1F79DEA9F73}"/>
              </c:ext>
            </c:extLst>
          </c:dPt>
          <c:dPt>
            <c:idx val="1"/>
            <c:invertIfNegative val="0"/>
            <c:bubble3D val="0"/>
            <c:spPr>
              <a:solidFill>
                <a:srgbClr val="00CC00"/>
              </a:solidFill>
              <a:ln>
                <a:solidFill>
                  <a:srgbClr val="00CC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F2-440D-9808-A1F79DEA9F73}"/>
              </c:ext>
            </c:extLst>
          </c:dPt>
          <c:dPt>
            <c:idx val="2"/>
            <c:invertIfNegative val="0"/>
            <c:bubble3D val="0"/>
            <c:spPr>
              <a:solidFill>
                <a:srgbClr val="97FF75"/>
              </a:solidFill>
              <a:ln>
                <a:solidFill>
                  <a:srgbClr val="BEE39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2F2-440D-9808-A1F79DEA9F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32 Diabetes US'!$B$3:$E$3</c:f>
              <c:strCache>
                <c:ptCount val="3"/>
                <c:pt idx="0">
                  <c:v>Prevalent</c:v>
                </c:pt>
                <c:pt idx="1">
                  <c:v>Diagnosed</c:v>
                </c:pt>
                <c:pt idx="2">
                  <c:v>Controlled</c:v>
                </c:pt>
              </c:strCache>
            </c:strRef>
          </c:cat>
          <c:val>
            <c:numRef>
              <c:f>'Slide 32 Diabetes US'!$B$4:$F$4</c:f>
              <c:numCache>
                <c:formatCode>0%</c:formatCode>
                <c:ptCount val="3"/>
                <c:pt idx="0">
                  <c:v>1</c:v>
                </c:pt>
                <c:pt idx="1">
                  <c:v>0.72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F2-440D-9808-A1F79DEA9F7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7"/>
        <c:overlap val="-27"/>
        <c:axId val="-2124195512"/>
        <c:axId val="-2124223416"/>
      </c:barChart>
      <c:catAx>
        <c:axId val="-2124195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124223416"/>
        <c:crosses val="autoZero"/>
        <c:auto val="1"/>
        <c:lblAlgn val="ctr"/>
        <c:lblOffset val="100"/>
        <c:noMultiLvlLbl val="0"/>
      </c:catAx>
      <c:valAx>
        <c:axId val="-2124223416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b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Percentage of</a:t>
                </a:r>
                <a:r>
                  <a:rPr lang="en-US" sz="1600" b="0" baseline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people with diabetes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1241955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6756585982308"/>
          <c:y val="3.8715223097112859E-2"/>
          <c:w val="0.87134903275979392"/>
          <c:h val="0.797978783902012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'Slide 34 HTN prev'!$A$3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'Slide 34 HTN prev'!$B$2:$G$2</c:f>
              <c:strCache>
                <c:ptCount val="6"/>
                <c:pt idx="0">
                  <c:v>East Asia 
and 
Pacific</c:v>
                </c:pt>
                <c:pt idx="1">
                  <c:v>Europe 
and 
Central Asia</c:v>
                </c:pt>
                <c:pt idx="2">
                  <c:v>Central
and
South America</c:v>
                </c:pt>
                <c:pt idx="3">
                  <c:v>Middle East 
and
North Africa</c:v>
                </c:pt>
                <c:pt idx="4">
                  <c:v>South Asia</c:v>
                </c:pt>
                <c:pt idx="5">
                  <c:v>Sub-Saharan Africa</c:v>
                </c:pt>
              </c:strCache>
            </c:strRef>
          </c:cat>
          <c:val>
            <c:numRef>
              <c:f>'Slide 34 HTN prev'!$B$3:$G$3</c:f>
              <c:numCache>
                <c:formatCode>General</c:formatCode>
                <c:ptCount val="6"/>
                <c:pt idx="0">
                  <c:v>232.4</c:v>
                </c:pt>
                <c:pt idx="1">
                  <c:v>34.799999999999997</c:v>
                </c:pt>
                <c:pt idx="2">
                  <c:v>49.4</c:v>
                </c:pt>
                <c:pt idx="3">
                  <c:v>22.5</c:v>
                </c:pt>
                <c:pt idx="4">
                  <c:v>116.2</c:v>
                </c:pt>
                <c:pt idx="5">
                  <c:v>64.8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64-43BF-A0F2-2EB955867D8E}"/>
            </c:ext>
          </c:extLst>
        </c:ser>
        <c:ser>
          <c:idx val="1"/>
          <c:order val="1"/>
          <c:tx>
            <c:strRef>
              <c:f>'Slide 34 HTN prev'!$A$4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'Slide 34 HTN prev'!$B$2:$G$2</c:f>
              <c:strCache>
                <c:ptCount val="6"/>
                <c:pt idx="0">
                  <c:v>East Asia 
and 
Pacific</c:v>
                </c:pt>
                <c:pt idx="1">
                  <c:v>Europe 
and 
Central Asia</c:v>
                </c:pt>
                <c:pt idx="2">
                  <c:v>Central
and
South America</c:v>
                </c:pt>
                <c:pt idx="3">
                  <c:v>Middle East 
and
North Africa</c:v>
                </c:pt>
                <c:pt idx="4">
                  <c:v>South Asia</c:v>
                </c:pt>
                <c:pt idx="5">
                  <c:v>Sub-Saharan Africa</c:v>
                </c:pt>
              </c:strCache>
            </c:strRef>
          </c:cat>
          <c:val>
            <c:numRef>
              <c:f>'Slide 34 HTN prev'!$B$4:$G$4</c:f>
              <c:numCache>
                <c:formatCode>General</c:formatCode>
                <c:ptCount val="6"/>
                <c:pt idx="0">
                  <c:v>207.1</c:v>
                </c:pt>
                <c:pt idx="1">
                  <c:v>39.799999999999997</c:v>
                </c:pt>
                <c:pt idx="2">
                  <c:v>58.8</c:v>
                </c:pt>
                <c:pt idx="3">
                  <c:v>24.2</c:v>
                </c:pt>
                <c:pt idx="4">
                  <c:v>125.1</c:v>
                </c:pt>
                <c:pt idx="5">
                  <c:v>63.8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64-43BF-A0F2-2EB955867D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521930856"/>
        <c:axId val="521931184"/>
      </c:barChart>
      <c:catAx>
        <c:axId val="521930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1931184"/>
        <c:crosses val="autoZero"/>
        <c:auto val="1"/>
        <c:lblAlgn val="ctr"/>
        <c:lblOffset val="100"/>
        <c:noMultiLvlLbl val="0"/>
      </c:catAx>
      <c:valAx>
        <c:axId val="521931184"/>
        <c:scaling>
          <c:orientation val="minMax"/>
          <c:max val="3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Number of hypertensives (millions)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7.482633420822397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193085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75334487702926023"/>
          <c:y val="3.5737970253718276E-2"/>
          <c:w val="0.20807487605715949"/>
          <c:h val="0.147546587926509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559FF"/>
              </a:solidFill>
              <a:ln>
                <a:solidFill>
                  <a:srgbClr val="2559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E46-4A15-819D-A45BDA3B06BE}"/>
              </c:ext>
            </c:extLst>
          </c:dPt>
          <c:dPt>
            <c:idx val="1"/>
            <c:invertIfNegative val="0"/>
            <c:bubble3D val="0"/>
            <c:spPr>
              <a:solidFill>
                <a:srgbClr val="408CFF"/>
              </a:solidFill>
              <a:ln>
                <a:solidFill>
                  <a:srgbClr val="408C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E46-4A15-819D-A45BDA3B06BE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E46-4A15-819D-A45BDA3B06BE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>
                  <a:alpha val="41000"/>
                </a:srgbClr>
              </a:solidFill>
              <a:ln>
                <a:solidFill>
                  <a:srgbClr val="00B0F0">
                    <a:alpha val="41000"/>
                  </a:srgb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E46-4A15-819D-A45BDA3B06BE}"/>
              </c:ext>
            </c:extLst>
          </c:dPt>
          <c:dPt>
            <c:idx val="4"/>
            <c:invertIfNegative val="0"/>
            <c:bubble3D val="0"/>
            <c:spPr>
              <a:solidFill>
                <a:srgbClr val="C8FFFF"/>
              </a:solidFill>
              <a:ln>
                <a:solidFill>
                  <a:srgbClr val="C8FFFF">
                    <a:alpha val="68000"/>
                  </a:srgb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E46-4A15-819D-A45BDA3B06B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E46-4A15-819D-A45BDA3B06B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E46-4A15-819D-A45BDA3B06BE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E46-4A15-819D-A45BDA3B06BE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8E46-4A15-819D-A45BDA3B06BE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8E46-4A15-819D-A45BDA3B06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31 Diabetes SA'!$B$3:$F$3</c:f>
              <c:strCache>
                <c:ptCount val="5"/>
                <c:pt idx="0">
                  <c:v>Prevalent</c:v>
                </c:pt>
                <c:pt idx="1">
                  <c:v>Screened </c:v>
                </c:pt>
                <c:pt idx="2">
                  <c:v>Diagnosed</c:v>
                </c:pt>
                <c:pt idx="3">
                  <c:v>Treated</c:v>
                </c:pt>
                <c:pt idx="4">
                  <c:v>Controlled</c:v>
                </c:pt>
              </c:strCache>
            </c:strRef>
          </c:cat>
          <c:val>
            <c:numRef>
              <c:f>'Slide 31 Diabetes SA'!$B$4:$F$4</c:f>
              <c:numCache>
                <c:formatCode>0%</c:formatCode>
                <c:ptCount val="5"/>
                <c:pt idx="0">
                  <c:v>1</c:v>
                </c:pt>
                <c:pt idx="1">
                  <c:v>0.56000000000000005</c:v>
                </c:pt>
                <c:pt idx="2">
                  <c:v>0.42</c:v>
                </c:pt>
                <c:pt idx="3">
                  <c:v>0.28999999999999998</c:v>
                </c:pt>
                <c:pt idx="4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E46-4A15-819D-A45BDA3B06B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7"/>
        <c:overlap val="-27"/>
        <c:axId val="-2123997240"/>
        <c:axId val="-2124006312"/>
      </c:barChart>
      <c:catAx>
        <c:axId val="-2123997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124006312"/>
        <c:crosses val="autoZero"/>
        <c:auto val="1"/>
        <c:lblAlgn val="ctr"/>
        <c:lblOffset val="100"/>
        <c:noMultiLvlLbl val="0"/>
      </c:catAx>
      <c:valAx>
        <c:axId val="-2124006312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Percentage of</a:t>
                </a:r>
                <a:r>
                  <a:rPr lang="en-US" sz="1600" baseline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people with hypertension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1239972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60066">
                  <a:alpha val="89804"/>
                </a:srgbClr>
              </a:solidFill>
              <a:ln>
                <a:solidFill>
                  <a:srgbClr val="6600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2C6-4395-8E6D-BBB720CD35F9}"/>
              </c:ext>
            </c:extLst>
          </c:dPt>
          <c:dPt>
            <c:idx val="1"/>
            <c:invertIfNegative val="0"/>
            <c:bubble3D val="0"/>
            <c:spPr>
              <a:solidFill>
                <a:srgbClr val="9900CC"/>
              </a:solidFill>
              <a:ln>
                <a:solidFill>
                  <a:srgbClr val="9900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C6-4395-8E6D-BBB720CD35F9}"/>
              </c:ext>
            </c:extLst>
          </c:dPt>
          <c:dPt>
            <c:idx val="2"/>
            <c:invertIfNegative val="0"/>
            <c:bubble3D val="0"/>
            <c:spPr>
              <a:solidFill>
                <a:srgbClr val="CC66FF"/>
              </a:solidFill>
              <a:ln>
                <a:solidFill>
                  <a:srgbClr val="B493CD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2C6-4395-8E6D-BBB720CD35F9}"/>
              </c:ext>
            </c:extLst>
          </c:dPt>
          <c:dPt>
            <c:idx val="3"/>
            <c:invertIfNegative val="0"/>
            <c:bubble3D val="0"/>
            <c:spPr>
              <a:solidFill>
                <a:srgbClr val="CC99FF"/>
              </a:solidFill>
              <a:ln>
                <a:solidFill>
                  <a:srgbClr val="CBB4DD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2C6-4395-8E6D-BBB720CD35F9}"/>
              </c:ext>
            </c:extLst>
          </c:dPt>
          <c:dLbls>
            <c:dLbl>
              <c:idx val="3"/>
              <c:layout>
                <c:manualLayout>
                  <c:x val="0"/>
                  <c:y val="6.31161417322835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2C6-4395-8E6D-BBB720CD35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35 Depression'!$B$3:$E$3</c:f>
              <c:strCache>
                <c:ptCount val="4"/>
                <c:pt idx="0">
                  <c:v>Prevalent</c:v>
                </c:pt>
                <c:pt idx="1">
                  <c:v>Diagnosed</c:v>
                </c:pt>
                <c:pt idx="2">
                  <c:v>Treated</c:v>
                </c:pt>
                <c:pt idx="3">
                  <c:v>Controlled</c:v>
                </c:pt>
              </c:strCache>
            </c:strRef>
          </c:cat>
          <c:val>
            <c:numRef>
              <c:f>'Slide 35 Depression'!$B$4:$E$4</c:f>
              <c:numCache>
                <c:formatCode>0%</c:formatCode>
                <c:ptCount val="4"/>
                <c:pt idx="0">
                  <c:v>1</c:v>
                </c:pt>
                <c:pt idx="1">
                  <c:v>0.47</c:v>
                </c:pt>
                <c:pt idx="2">
                  <c:v>0.24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2C6-4395-8E6D-BBB720CD35F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7"/>
        <c:overlap val="-27"/>
        <c:axId val="-2059615368"/>
        <c:axId val="-2126633976"/>
      </c:barChart>
      <c:catAx>
        <c:axId val="-2059615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126633976"/>
        <c:crosses val="autoZero"/>
        <c:auto val="1"/>
        <c:lblAlgn val="ctr"/>
        <c:lblOffset val="100"/>
        <c:noMultiLvlLbl val="0"/>
      </c:catAx>
      <c:valAx>
        <c:axId val="-2126633976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Percentage of people</a:t>
                </a:r>
                <a:r>
                  <a:rPr lang="en-US" sz="1600" baseline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with depression</a:t>
                </a:r>
                <a:endParaRPr lang="en-US" sz="16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59615368"/>
        <c:crosses val="autoZero"/>
        <c:crossBetween val="between"/>
        <c:majorUnit val="0.2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82259162049189"/>
          <c:y val="5.20977690288714E-2"/>
          <c:w val="0.86616506270049598"/>
          <c:h val="0.824125984251968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'Slide 36 Cascade Combo'!$A$4</c:f>
              <c:strCache>
                <c:ptCount val="1"/>
                <c:pt idx="0">
                  <c:v>HIV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DF-4DA4-9192-80749432E986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b="1" dirty="0">
                        <a:solidFill>
                          <a:schemeClr val="tx1"/>
                        </a:solidFill>
                      </a:rPr>
                      <a:t>69</a:t>
                    </a:r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DF-4DA4-9192-80749432E98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53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DF-4DA4-9192-80749432E98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44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DF-4DA4-9192-80749432E9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36 Cascade Combo'!$B$3:$E$3</c:f>
              <c:strCache>
                <c:ptCount val="4"/>
                <c:pt idx="0">
                  <c:v>Prevalent</c:v>
                </c:pt>
                <c:pt idx="1">
                  <c:v>Diagnosed</c:v>
                </c:pt>
                <c:pt idx="2">
                  <c:v>Treated</c:v>
                </c:pt>
                <c:pt idx="3">
                  <c:v>Controlled </c:v>
                </c:pt>
              </c:strCache>
            </c:strRef>
          </c:cat>
          <c:val>
            <c:numRef>
              <c:f>'Slide 36 Cascade Combo'!$B$4:$E$4</c:f>
              <c:numCache>
                <c:formatCode>0%</c:formatCode>
                <c:ptCount val="4"/>
                <c:pt idx="0">
                  <c:v>1</c:v>
                </c:pt>
                <c:pt idx="1">
                  <c:v>0.69</c:v>
                </c:pt>
                <c:pt idx="2">
                  <c:v>0.53</c:v>
                </c:pt>
                <c:pt idx="3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ADF-4DA4-9192-80749432E986}"/>
            </c:ext>
          </c:extLst>
        </c:ser>
        <c:ser>
          <c:idx val="3"/>
          <c:order val="1"/>
          <c:tx>
            <c:strRef>
              <c:f>'Slide 36 Cascade Combo'!$A$5</c:f>
              <c:strCache>
                <c:ptCount val="1"/>
                <c:pt idx="0">
                  <c:v>Tuberculosis</c:v>
                </c:pt>
              </c:strCache>
            </c:strRef>
          </c:tx>
          <c:spPr>
            <a:solidFill>
              <a:srgbClr val="FF6600"/>
            </a:solidFill>
            <a:ln>
              <a:solidFill>
                <a:srgbClr val="FF6600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DF-4DA4-9192-80749432E98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60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DF-4DA4-9192-80749432E98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53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DF-4DA4-9192-80749432E98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45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ADF-4DA4-9192-80749432E986}"/>
                </c:ext>
              </c:extLst>
            </c:dLbl>
            <c:numFmt formatCode="@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36 Cascade Combo'!$B$3:$E$3</c:f>
              <c:strCache>
                <c:ptCount val="4"/>
                <c:pt idx="0">
                  <c:v>Prevalent</c:v>
                </c:pt>
                <c:pt idx="1">
                  <c:v>Diagnosed</c:v>
                </c:pt>
                <c:pt idx="2">
                  <c:v>Treated</c:v>
                </c:pt>
                <c:pt idx="3">
                  <c:v>Controlled </c:v>
                </c:pt>
              </c:strCache>
            </c:strRef>
          </c:cat>
          <c:val>
            <c:numRef>
              <c:f>'Slide 36 Cascade Combo'!$B$5:$E$5</c:f>
              <c:numCache>
                <c:formatCode>0%</c:formatCode>
                <c:ptCount val="4"/>
                <c:pt idx="0">
                  <c:v>1</c:v>
                </c:pt>
                <c:pt idx="1">
                  <c:v>0.6</c:v>
                </c:pt>
                <c:pt idx="2">
                  <c:v>0.53</c:v>
                </c:pt>
                <c:pt idx="3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ADF-4DA4-9192-80749432E986}"/>
            </c:ext>
          </c:extLst>
        </c:ser>
        <c:ser>
          <c:idx val="1"/>
          <c:order val="2"/>
          <c:tx>
            <c:strRef>
              <c:f>'Slide 36 Cascade Combo'!$A$6</c:f>
              <c:strCache>
                <c:ptCount val="1"/>
                <c:pt idx="0">
                  <c:v>Diabetes</c:v>
                </c:pt>
              </c:strCache>
            </c:strRef>
          </c:tx>
          <c:spPr>
            <a:solidFill>
              <a:srgbClr val="00CC00"/>
            </a:solidFill>
            <a:ln>
              <a:solidFill>
                <a:srgbClr val="00CC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3ADF-4DA4-9192-80749432E986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ADF-4DA4-9192-80749432E98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40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ADF-4DA4-9192-80749432E98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40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ADF-4DA4-9192-80749432E98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19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ADF-4DA4-9192-80749432E9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36 Cascade Combo'!$B$3:$E$3</c:f>
              <c:strCache>
                <c:ptCount val="4"/>
                <c:pt idx="0">
                  <c:v>Prevalent</c:v>
                </c:pt>
                <c:pt idx="1">
                  <c:v>Diagnosed</c:v>
                </c:pt>
                <c:pt idx="2">
                  <c:v>Treated</c:v>
                </c:pt>
                <c:pt idx="3">
                  <c:v>Controlled </c:v>
                </c:pt>
              </c:strCache>
            </c:strRef>
          </c:cat>
          <c:val>
            <c:numRef>
              <c:f>'Slide 36 Cascade Combo'!$B$6:$E$6</c:f>
              <c:numCache>
                <c:formatCode>0%</c:formatCode>
                <c:ptCount val="4"/>
                <c:pt idx="0">
                  <c:v>1</c:v>
                </c:pt>
                <c:pt idx="1">
                  <c:v>0.4</c:v>
                </c:pt>
                <c:pt idx="2">
                  <c:v>0.4</c:v>
                </c:pt>
                <c:pt idx="3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ADF-4DA4-9192-80749432E986}"/>
            </c:ext>
          </c:extLst>
        </c:ser>
        <c:ser>
          <c:idx val="2"/>
          <c:order val="3"/>
          <c:tx>
            <c:strRef>
              <c:f>'Slide 36 Cascade Combo'!$A$7</c:f>
              <c:strCache>
                <c:ptCount val="1"/>
                <c:pt idx="0">
                  <c:v>Hypertension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ADF-4DA4-9192-80749432E98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28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ADF-4DA4-9192-80749432E98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22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ADF-4DA4-9192-80749432E98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9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ADF-4DA4-9192-80749432E9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36 Cascade Combo'!$B$3:$E$3</c:f>
              <c:strCache>
                <c:ptCount val="4"/>
                <c:pt idx="0">
                  <c:v>Prevalent</c:v>
                </c:pt>
                <c:pt idx="1">
                  <c:v>Diagnosed</c:v>
                </c:pt>
                <c:pt idx="2">
                  <c:v>Treated</c:v>
                </c:pt>
                <c:pt idx="3">
                  <c:v>Controlled </c:v>
                </c:pt>
              </c:strCache>
            </c:strRef>
          </c:cat>
          <c:val>
            <c:numRef>
              <c:f>'Slide 36 Cascade Combo'!$B$7:$E$7</c:f>
              <c:numCache>
                <c:formatCode>0%</c:formatCode>
                <c:ptCount val="4"/>
                <c:pt idx="0">
                  <c:v>1</c:v>
                </c:pt>
                <c:pt idx="1">
                  <c:v>0.28000000000000003</c:v>
                </c:pt>
                <c:pt idx="2">
                  <c:v>0.22</c:v>
                </c:pt>
                <c:pt idx="3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ADF-4DA4-9192-80749432E986}"/>
            </c:ext>
          </c:extLst>
        </c:ser>
        <c:ser>
          <c:idx val="4"/>
          <c:order val="4"/>
          <c:tx>
            <c:strRef>
              <c:f>'Slide 36 Cascade Combo'!$A$8</c:f>
              <c:strCache>
                <c:ptCount val="1"/>
                <c:pt idx="0">
                  <c:v>Depression</c:v>
                </c:pt>
              </c:strCache>
            </c:strRef>
          </c:tx>
          <c:spPr>
            <a:solidFill>
              <a:srgbClr val="9900CC"/>
            </a:solidFill>
            <a:ln>
              <a:solidFill>
                <a:srgbClr val="9900CC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ADF-4DA4-9192-80749432E98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47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ADF-4DA4-9192-80749432E98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24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ADF-4DA4-9192-80749432E986}"/>
                </c:ext>
              </c:extLst>
            </c:dLbl>
            <c:dLbl>
              <c:idx val="3"/>
              <c:layout>
                <c:manualLayout>
                  <c:x val="-1.36379104702339E-3"/>
                  <c:y val="5.435159181278229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ADF-4DA4-9192-80749432E9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36 Cascade Combo'!$B$3:$E$3</c:f>
              <c:strCache>
                <c:ptCount val="4"/>
                <c:pt idx="0">
                  <c:v>Prevalent</c:v>
                </c:pt>
                <c:pt idx="1">
                  <c:v>Diagnosed</c:v>
                </c:pt>
                <c:pt idx="2">
                  <c:v>Treated</c:v>
                </c:pt>
                <c:pt idx="3">
                  <c:v>Controlled </c:v>
                </c:pt>
              </c:strCache>
            </c:strRef>
          </c:cat>
          <c:val>
            <c:numRef>
              <c:f>'Slide 36 Cascade Combo'!$B$8:$E$8</c:f>
              <c:numCache>
                <c:formatCode>0%</c:formatCode>
                <c:ptCount val="4"/>
                <c:pt idx="0">
                  <c:v>1</c:v>
                </c:pt>
                <c:pt idx="1">
                  <c:v>0.47</c:v>
                </c:pt>
                <c:pt idx="2">
                  <c:v>0.24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3ADF-4DA4-9192-80749432E9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7"/>
        <c:axId val="-2127108952"/>
        <c:axId val="-2144121304"/>
      </c:barChart>
      <c:catAx>
        <c:axId val="-2127108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144121304"/>
        <c:crosses val="autoZero"/>
        <c:auto val="1"/>
        <c:lblAlgn val="ctr"/>
        <c:lblOffset val="100"/>
        <c:noMultiLvlLbl val="0"/>
      </c:catAx>
      <c:valAx>
        <c:axId val="-2144121304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Percentage of people with disease</a:t>
                </a:r>
              </a:p>
            </c:rich>
          </c:tx>
          <c:layout>
            <c:manualLayout>
              <c:xMode val="edge"/>
              <c:yMode val="edge"/>
              <c:x val="3.1700204141149029E-3"/>
              <c:y val="0.116056430446194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127108952"/>
        <c:crosses val="autoZero"/>
        <c:crossBetween val="between"/>
        <c:majorUnit val="0.2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71164491591328904"/>
          <c:y val="5.0302274715660601E-2"/>
          <c:w val="0.18962112374842"/>
          <c:h val="0.3325085301837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 39-40 hypertensives'!$B$3</c:f>
              <c:strCache>
                <c:ptCount val="1"/>
                <c:pt idx="0">
                  <c:v>≥ One</c:v>
                </c:pt>
              </c:strCache>
            </c:strRef>
          </c:tx>
          <c:spPr>
            <a:solidFill>
              <a:srgbClr val="2559FF">
                <a:alpha val="75000"/>
              </a:srgbClr>
            </a:solidFill>
            <a:ln>
              <a:solidFill>
                <a:srgbClr val="2559FF">
                  <a:alpha val="75000"/>
                </a:srgb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C83FF"/>
              </a:solidFill>
              <a:ln>
                <a:solidFill>
                  <a:srgbClr val="2559FF">
                    <a:alpha val="75000"/>
                  </a:srgb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CCDA-461C-B070-3AAE6D9BAE5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98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DA-461C-B070-3AAE6D9BAE5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87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DA-461C-B070-3AAE6D9BAE5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86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DA-461C-B070-3AAE6D9BAE5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95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DA-461C-B070-3AAE6D9BAE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39-40 hypertensives'!$A$4:$A$7</c:f>
              <c:strCache>
                <c:ptCount val="4"/>
                <c:pt idx="0">
                  <c:v>High
income</c:v>
                </c:pt>
                <c:pt idx="1">
                  <c:v>Upper middle
income</c:v>
                </c:pt>
                <c:pt idx="2">
                  <c:v>Lower middle
income</c:v>
                </c:pt>
                <c:pt idx="3">
                  <c:v>Low
income</c:v>
                </c:pt>
              </c:strCache>
            </c:strRef>
          </c:cat>
          <c:val>
            <c:numRef>
              <c:f>'Slide 39-40 hypertensives'!$B$4:$B$7</c:f>
              <c:numCache>
                <c:formatCode>0%</c:formatCode>
                <c:ptCount val="4"/>
                <c:pt idx="0">
                  <c:v>0.98</c:v>
                </c:pt>
                <c:pt idx="1">
                  <c:v>0.87</c:v>
                </c:pt>
                <c:pt idx="2">
                  <c:v>0.86</c:v>
                </c:pt>
                <c:pt idx="3">
                  <c:v>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DA-461C-B070-3AAE6D9BAE5A}"/>
            </c:ext>
          </c:extLst>
        </c:ser>
        <c:ser>
          <c:idx val="1"/>
          <c:order val="1"/>
          <c:tx>
            <c:strRef>
              <c:f>'Slide 39-40 hypertensives'!$C$3</c:f>
              <c:strCache>
                <c:ptCount val="1"/>
                <c:pt idx="0">
                  <c:v>≥ Two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98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DA-461C-B070-3AAE6D9BAE5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87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CDA-461C-B070-3AAE6D9BAE5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72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DA-461C-B070-3AAE6D9BAE5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72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DA-461C-B070-3AAE6D9BAE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39-40 hypertensives'!$A$4:$A$7</c:f>
              <c:strCache>
                <c:ptCount val="4"/>
                <c:pt idx="0">
                  <c:v>High
income</c:v>
                </c:pt>
                <c:pt idx="1">
                  <c:v>Upper middle
income</c:v>
                </c:pt>
                <c:pt idx="2">
                  <c:v>Lower middle
income</c:v>
                </c:pt>
                <c:pt idx="3">
                  <c:v>Low
income</c:v>
                </c:pt>
              </c:strCache>
            </c:strRef>
          </c:cat>
          <c:val>
            <c:numRef>
              <c:f>'Slide 39-40 hypertensives'!$C$4:$C$7</c:f>
              <c:numCache>
                <c:formatCode>0%</c:formatCode>
                <c:ptCount val="4"/>
                <c:pt idx="0">
                  <c:v>0.98</c:v>
                </c:pt>
                <c:pt idx="1">
                  <c:v>0.87</c:v>
                </c:pt>
                <c:pt idx="2">
                  <c:v>0.72</c:v>
                </c:pt>
                <c:pt idx="3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CDA-461C-B070-3AAE6D9BAE5A}"/>
            </c:ext>
          </c:extLst>
        </c:ser>
        <c:ser>
          <c:idx val="2"/>
          <c:order val="2"/>
          <c:tx>
            <c:strRef>
              <c:f>'Slide 39-40 hypertensives'!$D$3</c:f>
              <c:strCache>
                <c:ptCount val="1"/>
                <c:pt idx="0">
                  <c:v>≥ Three</c:v>
                </c:pt>
              </c:strCache>
            </c:strRef>
          </c:tx>
          <c:spPr>
            <a:solidFill>
              <a:srgbClr val="00B0F0">
                <a:alpha val="41000"/>
              </a:srgbClr>
            </a:solidFill>
            <a:ln>
              <a:solidFill>
                <a:srgbClr val="00B0F0">
                  <a:alpha val="41000"/>
                </a:srgbClr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97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CDA-461C-B070-3AAE6D9BAE5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79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CDA-461C-B070-3AAE6D9BAE5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61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CDA-461C-B070-3AAE6D9BAE5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40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CDA-461C-B070-3AAE6D9BAE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39-40 hypertensives'!$A$4:$A$7</c:f>
              <c:strCache>
                <c:ptCount val="4"/>
                <c:pt idx="0">
                  <c:v>High
income</c:v>
                </c:pt>
                <c:pt idx="1">
                  <c:v>Upper middle
income</c:v>
                </c:pt>
                <c:pt idx="2">
                  <c:v>Lower middle
income</c:v>
                </c:pt>
                <c:pt idx="3">
                  <c:v>Low
income</c:v>
                </c:pt>
              </c:strCache>
            </c:strRef>
          </c:cat>
          <c:val>
            <c:numRef>
              <c:f>'Slide 39-40 hypertensives'!$D$4:$D$7</c:f>
              <c:numCache>
                <c:formatCode>0%</c:formatCode>
                <c:ptCount val="4"/>
                <c:pt idx="0">
                  <c:v>0.97</c:v>
                </c:pt>
                <c:pt idx="1">
                  <c:v>0.79</c:v>
                </c:pt>
                <c:pt idx="2">
                  <c:v>0.61</c:v>
                </c:pt>
                <c:pt idx="3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CDA-461C-B070-3AAE6D9BAE5A}"/>
            </c:ext>
          </c:extLst>
        </c:ser>
        <c:ser>
          <c:idx val="3"/>
          <c:order val="3"/>
          <c:tx>
            <c:strRef>
              <c:f>'Slide 39-40 hypertensives'!$E$3</c:f>
              <c:strCache>
                <c:ptCount val="1"/>
                <c:pt idx="0">
                  <c:v>Four</c:v>
                </c:pt>
              </c:strCache>
            </c:strRef>
          </c:tx>
          <c:spPr>
            <a:solidFill>
              <a:srgbClr val="C8FFFF"/>
            </a:solidFill>
            <a:ln>
              <a:solidFill>
                <a:srgbClr val="66FFFF">
                  <a:alpha val="36000"/>
                </a:srgbClr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94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CDA-461C-B070-3AAE6D9BAE5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71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CDA-461C-B070-3AAE6D9BAE5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47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CDA-461C-B070-3AAE6D9BAE5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13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CDA-461C-B070-3AAE6D9BAE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39-40 hypertensives'!$A$4:$A$7</c:f>
              <c:strCache>
                <c:ptCount val="4"/>
                <c:pt idx="0">
                  <c:v>High
income</c:v>
                </c:pt>
                <c:pt idx="1">
                  <c:v>Upper middle
income</c:v>
                </c:pt>
                <c:pt idx="2">
                  <c:v>Lower middle
income</c:v>
                </c:pt>
                <c:pt idx="3">
                  <c:v>Low
income</c:v>
                </c:pt>
              </c:strCache>
            </c:strRef>
          </c:cat>
          <c:val>
            <c:numRef>
              <c:f>'Slide 39-40 hypertensives'!$E$4:$E$7</c:f>
              <c:numCache>
                <c:formatCode>0%</c:formatCode>
                <c:ptCount val="4"/>
                <c:pt idx="0">
                  <c:v>0.94</c:v>
                </c:pt>
                <c:pt idx="1">
                  <c:v>0.71</c:v>
                </c:pt>
                <c:pt idx="2">
                  <c:v>0.47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CCDA-461C-B070-3AAE6D9BAE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-2076305304"/>
        <c:axId val="-2126716584"/>
      </c:barChart>
      <c:catAx>
        <c:axId val="-2076305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126716584"/>
        <c:crosses val="autoZero"/>
        <c:auto val="1"/>
        <c:lblAlgn val="ctr"/>
        <c:lblOffset val="100"/>
        <c:noMultiLvlLbl val="0"/>
      </c:catAx>
      <c:valAx>
        <c:axId val="-2126716584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Availability of anti-hypertensives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763053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 39-40 hypertensives'!$B$3</c:f>
              <c:strCache>
                <c:ptCount val="1"/>
                <c:pt idx="0">
                  <c:v>≥ One</c:v>
                </c:pt>
              </c:strCache>
            </c:strRef>
          </c:tx>
          <c:spPr>
            <a:solidFill>
              <a:srgbClr val="2559FF">
                <a:alpha val="75000"/>
              </a:srgbClr>
            </a:solidFill>
            <a:ln>
              <a:solidFill>
                <a:srgbClr val="2559FF">
                  <a:alpha val="75000"/>
                </a:srgbClr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98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DA-461C-B070-3AAE6D9BAE5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87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DA-461C-B070-3AAE6D9BAE5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86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DA-461C-B070-3AAE6D9BAE5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95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DA-461C-B070-3AAE6D9BAE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39-40 hypertensives'!$A$4:$A$7</c:f>
              <c:strCache>
                <c:ptCount val="4"/>
                <c:pt idx="0">
                  <c:v>High
income</c:v>
                </c:pt>
                <c:pt idx="1">
                  <c:v>Upper middle
income</c:v>
                </c:pt>
                <c:pt idx="2">
                  <c:v>Lower middle
income</c:v>
                </c:pt>
                <c:pt idx="3">
                  <c:v>Low
income</c:v>
                </c:pt>
              </c:strCache>
            </c:strRef>
          </c:cat>
          <c:val>
            <c:numRef>
              <c:f>'Slide 39-40 hypertensives'!$B$4:$B$7</c:f>
              <c:numCache>
                <c:formatCode>0%</c:formatCode>
                <c:ptCount val="4"/>
                <c:pt idx="0">
                  <c:v>0.98</c:v>
                </c:pt>
                <c:pt idx="1">
                  <c:v>0.87</c:v>
                </c:pt>
                <c:pt idx="2">
                  <c:v>0.86</c:v>
                </c:pt>
                <c:pt idx="3">
                  <c:v>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DA-461C-B070-3AAE6D9BAE5A}"/>
            </c:ext>
          </c:extLst>
        </c:ser>
        <c:ser>
          <c:idx val="1"/>
          <c:order val="1"/>
          <c:tx>
            <c:strRef>
              <c:f>'Slide 39-40 hypertensives'!$C$3</c:f>
              <c:strCache>
                <c:ptCount val="1"/>
                <c:pt idx="0">
                  <c:v>≥ Two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98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DA-461C-B070-3AAE6D9BAE5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87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CDA-461C-B070-3AAE6D9BAE5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72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DA-461C-B070-3AAE6D9BAE5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72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DA-461C-B070-3AAE6D9BAE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39-40 hypertensives'!$A$4:$A$7</c:f>
              <c:strCache>
                <c:ptCount val="4"/>
                <c:pt idx="0">
                  <c:v>High
income</c:v>
                </c:pt>
                <c:pt idx="1">
                  <c:v>Upper middle
income</c:v>
                </c:pt>
                <c:pt idx="2">
                  <c:v>Lower middle
income</c:v>
                </c:pt>
                <c:pt idx="3">
                  <c:v>Low
income</c:v>
                </c:pt>
              </c:strCache>
            </c:strRef>
          </c:cat>
          <c:val>
            <c:numRef>
              <c:f>'Slide 39-40 hypertensives'!$C$4:$C$7</c:f>
              <c:numCache>
                <c:formatCode>0%</c:formatCode>
                <c:ptCount val="4"/>
                <c:pt idx="0">
                  <c:v>0.98</c:v>
                </c:pt>
                <c:pt idx="1">
                  <c:v>0.87</c:v>
                </c:pt>
                <c:pt idx="2">
                  <c:v>0.72</c:v>
                </c:pt>
                <c:pt idx="3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CDA-461C-B070-3AAE6D9BAE5A}"/>
            </c:ext>
          </c:extLst>
        </c:ser>
        <c:ser>
          <c:idx val="2"/>
          <c:order val="2"/>
          <c:tx>
            <c:strRef>
              <c:f>'Slide 39-40 hypertensives'!$D$3</c:f>
              <c:strCache>
                <c:ptCount val="1"/>
                <c:pt idx="0">
                  <c:v>≥ Three</c:v>
                </c:pt>
              </c:strCache>
            </c:strRef>
          </c:tx>
          <c:spPr>
            <a:solidFill>
              <a:srgbClr val="00B0F0">
                <a:alpha val="41000"/>
              </a:srgbClr>
            </a:solidFill>
            <a:ln>
              <a:solidFill>
                <a:srgbClr val="00B0F0">
                  <a:alpha val="41000"/>
                </a:srgbClr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97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CDA-461C-B070-3AAE6D9BAE5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79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CDA-461C-B070-3AAE6D9BAE5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61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CDA-461C-B070-3AAE6D9BAE5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40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CDA-461C-B070-3AAE6D9BAE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39-40 hypertensives'!$A$4:$A$7</c:f>
              <c:strCache>
                <c:ptCount val="4"/>
                <c:pt idx="0">
                  <c:v>High
income</c:v>
                </c:pt>
                <c:pt idx="1">
                  <c:v>Upper middle
income</c:v>
                </c:pt>
                <c:pt idx="2">
                  <c:v>Lower middle
income</c:v>
                </c:pt>
                <c:pt idx="3">
                  <c:v>Low
income</c:v>
                </c:pt>
              </c:strCache>
            </c:strRef>
          </c:cat>
          <c:val>
            <c:numRef>
              <c:f>'Slide 39-40 hypertensives'!$D$4:$D$7</c:f>
              <c:numCache>
                <c:formatCode>0%</c:formatCode>
                <c:ptCount val="4"/>
                <c:pt idx="0">
                  <c:v>0.97</c:v>
                </c:pt>
                <c:pt idx="1">
                  <c:v>0.79</c:v>
                </c:pt>
                <c:pt idx="2">
                  <c:v>0.61</c:v>
                </c:pt>
                <c:pt idx="3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CDA-461C-B070-3AAE6D9BAE5A}"/>
            </c:ext>
          </c:extLst>
        </c:ser>
        <c:ser>
          <c:idx val="3"/>
          <c:order val="3"/>
          <c:tx>
            <c:strRef>
              <c:f>'Slide 39-40 hypertensives'!$E$3</c:f>
              <c:strCache>
                <c:ptCount val="1"/>
                <c:pt idx="0">
                  <c:v>Four</c:v>
                </c:pt>
              </c:strCache>
            </c:strRef>
          </c:tx>
          <c:spPr>
            <a:solidFill>
              <a:srgbClr val="66FFFF">
                <a:alpha val="36000"/>
              </a:srgbClr>
            </a:solidFill>
            <a:ln>
              <a:solidFill>
                <a:srgbClr val="66FFFF">
                  <a:alpha val="36000"/>
                </a:srgb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8FFFF"/>
              </a:solidFill>
              <a:ln>
                <a:solidFill>
                  <a:srgbClr val="66FFFF">
                    <a:alpha val="36000"/>
                  </a:srgb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CDA-461C-B070-3AAE6D9BAE5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94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CDA-461C-B070-3AAE6D9BAE5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71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CDA-461C-B070-3AAE6D9BAE5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47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CDA-461C-B070-3AAE6D9BAE5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13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CDA-461C-B070-3AAE6D9BAE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39-40 hypertensives'!$A$4:$A$7</c:f>
              <c:strCache>
                <c:ptCount val="4"/>
                <c:pt idx="0">
                  <c:v>High
income</c:v>
                </c:pt>
                <c:pt idx="1">
                  <c:v>Upper middle
income</c:v>
                </c:pt>
                <c:pt idx="2">
                  <c:v>Lower middle
income</c:v>
                </c:pt>
                <c:pt idx="3">
                  <c:v>Low
income</c:v>
                </c:pt>
              </c:strCache>
            </c:strRef>
          </c:cat>
          <c:val>
            <c:numRef>
              <c:f>'Slide 39-40 hypertensives'!$E$4:$E$7</c:f>
              <c:numCache>
                <c:formatCode>0%</c:formatCode>
                <c:ptCount val="4"/>
                <c:pt idx="0">
                  <c:v>0.94</c:v>
                </c:pt>
                <c:pt idx="1">
                  <c:v>0.71</c:v>
                </c:pt>
                <c:pt idx="2">
                  <c:v>0.47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CCDA-461C-B070-3AAE6D9BAE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-2124157208"/>
        <c:axId val="-2059512760"/>
      </c:barChart>
      <c:catAx>
        <c:axId val="-2124157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59512760"/>
        <c:crosses val="autoZero"/>
        <c:auto val="1"/>
        <c:lblAlgn val="ctr"/>
        <c:lblOffset val="100"/>
        <c:noMultiLvlLbl val="0"/>
      </c:catAx>
      <c:valAx>
        <c:axId val="-2059512760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Availability of anti-hypertensives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1241572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292104111986"/>
          <c:y val="8.4408757607109405E-2"/>
          <c:w val="0.83723972003499603"/>
          <c:h val="0.7263408165754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'slide 14 multimorbidity'!$B$4</c:f>
              <c:strCache>
                <c:ptCount val="1"/>
                <c:pt idx="0">
                  <c:v>1 condition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'slide 14 multimorbidity'!$C$3:$L$3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'slide 14 multimorbidity'!$C$4:$L$4</c:f>
              <c:numCache>
                <c:formatCode>General</c:formatCode>
                <c:ptCount val="10"/>
                <c:pt idx="0">
                  <c:v>28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32</c:v>
                </c:pt>
                <c:pt idx="5">
                  <c:v>32</c:v>
                </c:pt>
                <c:pt idx="6">
                  <c:v>33</c:v>
                </c:pt>
                <c:pt idx="7">
                  <c:v>33</c:v>
                </c:pt>
                <c:pt idx="8">
                  <c:v>32</c:v>
                </c:pt>
                <c:pt idx="9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90-472C-AFE7-58C0E190005C}"/>
            </c:ext>
          </c:extLst>
        </c:ser>
        <c:ser>
          <c:idx val="1"/>
          <c:order val="1"/>
          <c:tx>
            <c:strRef>
              <c:f>'slide 14 multimorbidity'!$B$5</c:f>
              <c:strCache>
                <c:ptCount val="1"/>
                <c:pt idx="0">
                  <c:v>2 conditions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numRef>
              <c:f>'slide 14 multimorbidity'!$C$3:$L$3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'slide 14 multimorbidity'!$C$5:$L$5</c:f>
              <c:numCache>
                <c:formatCode>General</c:formatCode>
                <c:ptCount val="10"/>
                <c:pt idx="0">
                  <c:v>7</c:v>
                </c:pt>
                <c:pt idx="1">
                  <c:v>7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13</c:v>
                </c:pt>
                <c:pt idx="6">
                  <c:v>14</c:v>
                </c:pt>
                <c:pt idx="7">
                  <c:v>14</c:v>
                </c:pt>
                <c:pt idx="8">
                  <c:v>15</c:v>
                </c:pt>
                <c:pt idx="9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90-472C-AFE7-58C0E190005C}"/>
            </c:ext>
          </c:extLst>
        </c:ser>
        <c:ser>
          <c:idx val="2"/>
          <c:order val="2"/>
          <c:tx>
            <c:strRef>
              <c:f>'slide 14 multimorbidity'!$B$6</c:f>
              <c:strCache>
                <c:ptCount val="1"/>
                <c:pt idx="0">
                  <c:v>3 conditions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cat>
            <c:numRef>
              <c:f>'slide 14 multimorbidity'!$C$3:$L$3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'slide 14 multimorbidity'!$C$6:$L$6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90-472C-AFE7-58C0E190005C}"/>
            </c:ext>
          </c:extLst>
        </c:ser>
        <c:ser>
          <c:idx val="3"/>
          <c:order val="3"/>
          <c:tx>
            <c:strRef>
              <c:f>'slide 14 multimorbidity'!$B$7</c:f>
              <c:strCache>
                <c:ptCount val="1"/>
                <c:pt idx="0">
                  <c:v>4+ conditions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numRef>
              <c:f>'slide 14 multimorbidity'!$C$3:$L$3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'slide 14 multimorbidity'!$C$7:$L$7</c:f>
              <c:numCache>
                <c:formatCode>General</c:formatCode>
                <c:ptCount val="10"/>
                <c:pt idx="0">
                  <c:v>0.05</c:v>
                </c:pt>
                <c:pt idx="1">
                  <c:v>0.15</c:v>
                </c:pt>
                <c:pt idx="2">
                  <c:v>0.15</c:v>
                </c:pt>
                <c:pt idx="3">
                  <c:v>0.34</c:v>
                </c:pt>
                <c:pt idx="4">
                  <c:v>0.41</c:v>
                </c:pt>
                <c:pt idx="5">
                  <c:v>0.65</c:v>
                </c:pt>
                <c:pt idx="6">
                  <c:v>0.93</c:v>
                </c:pt>
                <c:pt idx="7">
                  <c:v>0.98</c:v>
                </c:pt>
                <c:pt idx="8">
                  <c:v>0.21</c:v>
                </c:pt>
                <c:pt idx="9">
                  <c:v>1.48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90-472C-AFE7-58C0E19000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overlap val="100"/>
        <c:axId val="2062530616"/>
        <c:axId val="2061535784"/>
        <c:extLst>
          <c:ext xmlns:c15="http://schemas.microsoft.com/office/drawing/2012/chart" uri="{02D57815-91ED-43cb-92C2-25804820EDAC}">
            <c15:filteredBarSeries>
              <c15:ser>
                <c:idx val="4"/>
                <c:order val="4"/>
                <c:tx>
                  <c:strRef>
                    <c:extLst>
                      <c:ext uri="{02D57815-91ED-43cb-92C2-25804820EDAC}">
                        <c15:formulaRef>
                          <c15:sqref>'slide 14 multimorbidity'!$B$8</c15:sqref>
                        </c15:formulaRef>
                      </c:ext>
                    </c:extLst>
                    <c:strCache>
                      <c:ptCount val="1"/>
                      <c:pt idx="0">
                        <c:v>4 conditions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'slide 14 multimorbidity'!$C$3:$L$3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'slide 14 multimorbidity'!$C$8:$L$8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0.05</c:v>
                      </c:pt>
                      <c:pt idx="1">
                        <c:v>0.13</c:v>
                      </c:pt>
                      <c:pt idx="2">
                        <c:v>0.13</c:v>
                      </c:pt>
                      <c:pt idx="3">
                        <c:v>0.33</c:v>
                      </c:pt>
                      <c:pt idx="4">
                        <c:v>0.4</c:v>
                      </c:pt>
                      <c:pt idx="5">
                        <c:v>0.64</c:v>
                      </c:pt>
                      <c:pt idx="6">
                        <c:v>0.86</c:v>
                      </c:pt>
                      <c:pt idx="7">
                        <c:v>0.9</c:v>
                      </c:pt>
                      <c:pt idx="8">
                        <c:v>0.11</c:v>
                      </c:pt>
                      <c:pt idx="9">
                        <c:v>1.4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D990-472C-AFE7-58C0E190005C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'slide 14 multimorbidity'!$B$9</c15:sqref>
                        </c15:formulaRef>
                      </c:ext>
                    </c:extLst>
                    <c:strCache>
                      <c:ptCount val="1"/>
                      <c:pt idx="0">
                        <c:v>5 conditions</c:v>
                      </c:pt>
                    </c:strCache>
                  </c:strRef>
                </c:tx>
                <c:spPr>
                  <a:solidFill>
                    <a:srgbClr val="7030A0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'slide 14 multimorbidity'!$C$3:$L$3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'slide 14 multimorbidity'!$C$9:$L$9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0</c:v>
                      </c:pt>
                      <c:pt idx="1">
                        <c:v>0.02</c:v>
                      </c:pt>
                      <c:pt idx="2">
                        <c:v>0.02</c:v>
                      </c:pt>
                      <c:pt idx="3">
                        <c:v>0.01</c:v>
                      </c:pt>
                      <c:pt idx="4">
                        <c:v>0.01</c:v>
                      </c:pt>
                      <c:pt idx="5">
                        <c:v>0.01</c:v>
                      </c:pt>
                      <c:pt idx="6">
                        <c:v>7.0000000000000007E-2</c:v>
                      </c:pt>
                      <c:pt idx="7">
                        <c:v>0.08</c:v>
                      </c:pt>
                      <c:pt idx="8">
                        <c:v>0.09</c:v>
                      </c:pt>
                      <c:pt idx="9">
                        <c:v>0.08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D990-472C-AFE7-58C0E190005C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'slide 14 multimorbidity'!$B$10</c15:sqref>
                        </c15:formulaRef>
                      </c:ext>
                    </c:extLst>
                    <c:strCache>
                      <c:ptCount val="1"/>
                      <c:pt idx="0">
                        <c:v>6 conditions</c:v>
                      </c:pt>
                    </c:strCache>
                  </c:strRef>
                </c:tx>
                <c:spPr>
                  <a:solidFill>
                    <a:schemeClr val="accent1">
                      <a:lumMod val="5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'slide 14 multimorbidity'!$C$3:$L$3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'slide 14 multimorbidity'!$C$10:$L$10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0.01</c:v>
                      </c:pt>
                      <c:pt idx="9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D990-472C-AFE7-58C0E190005C}"/>
                  </c:ext>
                </c:extLst>
              </c15:ser>
            </c15:filteredBarSeries>
          </c:ext>
        </c:extLst>
      </c:barChart>
      <c:catAx>
        <c:axId val="2062530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144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61535784"/>
        <c:crosses val="autoZero"/>
        <c:auto val="1"/>
        <c:lblAlgn val="ctr"/>
        <c:lblOffset val="100"/>
        <c:noMultiLvlLbl val="0"/>
      </c:catAx>
      <c:valAx>
        <c:axId val="206153578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PWH with age-associated conditions</a:t>
                </a:r>
              </a:p>
            </c:rich>
          </c:tx>
          <c:layout>
            <c:manualLayout>
              <c:xMode val="edge"/>
              <c:yMode val="edge"/>
              <c:x val="0"/>
              <c:y val="6.276232385616629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62530616"/>
        <c:crosses val="autoZero"/>
        <c:crossBetween val="between"/>
        <c:dispUnits>
          <c:builtInUnit val="hundreds"/>
        </c:dispUnits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2287450179838599"/>
          <c:y val="0.93201785496455702"/>
          <c:w val="0.75425099640322701"/>
          <c:h val="6.7982145035443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71429960143872"/>
          <c:y val="3.8715223097112859E-2"/>
          <c:w val="0.82649120248857777"/>
          <c:h val="0.786751749781277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'Slide 41 affordability'!$B$3</c:f>
              <c:strCache>
                <c:ptCount val="1"/>
                <c:pt idx="0">
                  <c:v>One anti-hypertensive</c:v>
                </c:pt>
              </c:strCache>
            </c:strRef>
          </c:tx>
          <c:spPr>
            <a:solidFill>
              <a:srgbClr val="5C83FF"/>
            </a:solidFill>
            <a:ln>
              <a:solidFill>
                <a:srgbClr val="5C83FF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31-4FF2-A565-04651CDBBDF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31-4FF2-A565-04651CDBBDF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dirty="0"/>
                      <a:t>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31-4FF2-A565-04651CDBBDF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31-4FF2-A565-04651CDBBD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41 affordability'!$A$4:$A$7</c:f>
              <c:strCache>
                <c:ptCount val="4"/>
                <c:pt idx="0">
                  <c:v>High
income</c:v>
                </c:pt>
                <c:pt idx="1">
                  <c:v>Upper middle
income</c:v>
                </c:pt>
                <c:pt idx="2">
                  <c:v>Lower middle
income</c:v>
                </c:pt>
                <c:pt idx="3">
                  <c:v>Low
income</c:v>
                </c:pt>
              </c:strCache>
            </c:strRef>
          </c:cat>
          <c:val>
            <c:numRef>
              <c:f>'Slide 41 affordability'!$B$4:$B$7</c:f>
              <c:numCache>
                <c:formatCode>0%</c:formatCode>
                <c:ptCount val="4"/>
                <c:pt idx="0">
                  <c:v>0</c:v>
                </c:pt>
                <c:pt idx="1">
                  <c:v>0.06</c:v>
                </c:pt>
                <c:pt idx="2">
                  <c:v>0.05</c:v>
                </c:pt>
                <c:pt idx="3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31-4FF2-A565-04651CDBBDF1}"/>
            </c:ext>
          </c:extLst>
        </c:ser>
        <c:ser>
          <c:idx val="1"/>
          <c:order val="1"/>
          <c:tx>
            <c:strRef>
              <c:f>'Slide 41 affordability'!$C$3</c:f>
              <c:strCache>
                <c:ptCount val="1"/>
                <c:pt idx="0">
                  <c:v>Two anti-hypertensives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31-4FF2-A565-04651CDBBDF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31-4FF2-A565-04651CDBBDF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31-4FF2-A565-04651CDBBDF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31-4FF2-A565-04651CDBBD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41 affordability'!$A$4:$A$7</c:f>
              <c:strCache>
                <c:ptCount val="4"/>
                <c:pt idx="0">
                  <c:v>High
income</c:v>
                </c:pt>
                <c:pt idx="1">
                  <c:v>Upper middle
income</c:v>
                </c:pt>
                <c:pt idx="2">
                  <c:v>Lower middle
income</c:v>
                </c:pt>
                <c:pt idx="3">
                  <c:v>Low
income</c:v>
                </c:pt>
              </c:strCache>
            </c:strRef>
          </c:cat>
          <c:val>
            <c:numRef>
              <c:f>'Slide 41 affordability'!$C$4:$C$7</c:f>
              <c:numCache>
                <c:formatCode>0%</c:formatCode>
                <c:ptCount val="4"/>
                <c:pt idx="0">
                  <c:v>0</c:v>
                </c:pt>
                <c:pt idx="1">
                  <c:v>0.12</c:v>
                </c:pt>
                <c:pt idx="2">
                  <c:v>0.06</c:v>
                </c:pt>
                <c:pt idx="3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331-4FF2-A565-04651CDBBDF1}"/>
            </c:ext>
          </c:extLst>
        </c:ser>
        <c:ser>
          <c:idx val="2"/>
          <c:order val="2"/>
          <c:tx>
            <c:strRef>
              <c:f>'Slide 41 affordability'!$D$3</c:f>
              <c:strCache>
                <c:ptCount val="1"/>
                <c:pt idx="0">
                  <c:v>Two plus metformin</c:v>
                </c:pt>
              </c:strCache>
            </c:strRef>
          </c:tx>
          <c:spPr>
            <a:solidFill>
              <a:srgbClr val="00B0F0">
                <a:alpha val="41000"/>
              </a:srgbClr>
            </a:solidFill>
            <a:ln>
              <a:solidFill>
                <a:srgbClr val="96DEF9">
                  <a:alpha val="41000"/>
                </a:srgbClr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31-4FF2-A565-04651CDBBDF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331-4FF2-A565-04651CDBBDF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331-4FF2-A565-04651CDBBDF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331-4FF2-A565-04651CDBBD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41 affordability'!$A$4:$A$7</c:f>
              <c:strCache>
                <c:ptCount val="4"/>
                <c:pt idx="0">
                  <c:v>High
income</c:v>
                </c:pt>
                <c:pt idx="1">
                  <c:v>Upper middle
income</c:v>
                </c:pt>
                <c:pt idx="2">
                  <c:v>Lower middle
income</c:v>
                </c:pt>
                <c:pt idx="3">
                  <c:v>Low
income</c:v>
                </c:pt>
              </c:strCache>
            </c:strRef>
          </c:cat>
          <c:val>
            <c:numRef>
              <c:f>'Slide 41 affordability'!$D$4:$D$7</c:f>
              <c:numCache>
                <c:formatCode>0%</c:formatCode>
                <c:ptCount val="4"/>
                <c:pt idx="0">
                  <c:v>0.01</c:v>
                </c:pt>
                <c:pt idx="1">
                  <c:v>0.19</c:v>
                </c:pt>
                <c:pt idx="2">
                  <c:v>0.11</c:v>
                </c:pt>
                <c:pt idx="3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331-4FF2-A565-04651CDBBDF1}"/>
            </c:ext>
          </c:extLst>
        </c:ser>
        <c:ser>
          <c:idx val="3"/>
          <c:order val="3"/>
          <c:tx>
            <c:strRef>
              <c:f>'Slide 41 affordability'!$E$3</c:f>
              <c:strCache>
                <c:ptCount val="1"/>
                <c:pt idx="0">
                  <c:v>Two plus metformin and statin</c:v>
                </c:pt>
              </c:strCache>
            </c:strRef>
          </c:tx>
          <c:spPr>
            <a:solidFill>
              <a:srgbClr val="C8FFFF"/>
            </a:solidFill>
            <a:ln>
              <a:solidFill>
                <a:srgbClr val="C8FFFF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331-4FF2-A565-04651CDBBDF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331-4FF2-A565-04651CDBBDF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331-4FF2-A565-04651CDBBDF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80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331-4FF2-A565-04651CDBBD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41 affordability'!$A$4:$A$7</c:f>
              <c:strCache>
                <c:ptCount val="4"/>
                <c:pt idx="0">
                  <c:v>High
income</c:v>
                </c:pt>
                <c:pt idx="1">
                  <c:v>Upper middle
income</c:v>
                </c:pt>
                <c:pt idx="2">
                  <c:v>Lower middle
income</c:v>
                </c:pt>
                <c:pt idx="3">
                  <c:v>Low
income</c:v>
                </c:pt>
              </c:strCache>
            </c:strRef>
          </c:cat>
          <c:val>
            <c:numRef>
              <c:f>'Slide 41 affordability'!$E$4:$E$7</c:f>
              <c:numCache>
                <c:formatCode>0%</c:formatCode>
                <c:ptCount val="4"/>
                <c:pt idx="0">
                  <c:v>0.03</c:v>
                </c:pt>
                <c:pt idx="1">
                  <c:v>0.31</c:v>
                </c:pt>
                <c:pt idx="2">
                  <c:v>0.25</c:v>
                </c:pt>
                <c:pt idx="3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1331-4FF2-A565-04651CDBBDF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7"/>
        <c:axId val="-2079526120"/>
        <c:axId val="-2079522488"/>
      </c:barChart>
      <c:catAx>
        <c:axId val="-2079526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79522488"/>
        <c:crosses val="autoZero"/>
        <c:auto val="1"/>
        <c:lblAlgn val="ctr"/>
        <c:lblOffset val="100"/>
        <c:noMultiLvlLbl val="0"/>
      </c:catAx>
      <c:valAx>
        <c:axId val="-2079522488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/>
                  <a:t>Households unable to afford medication</a:t>
                </a:r>
              </a:p>
            </c:rich>
          </c:tx>
          <c:layout>
            <c:manualLayout>
              <c:xMode val="edge"/>
              <c:yMode val="edge"/>
              <c:x val="1.6975308641975308E-2"/>
              <c:y val="3.222222222222221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79526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6227957616409061"/>
          <c:y val="2.5597550306211719E-2"/>
          <c:w val="0.35821668124817729"/>
          <c:h val="0.318717410323709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71429960143872"/>
          <c:y val="3.8715223097112859E-2"/>
          <c:w val="0.82649120248857777"/>
          <c:h val="0.786751749781277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'Slide 41 affordability'!$B$3</c:f>
              <c:strCache>
                <c:ptCount val="1"/>
                <c:pt idx="0">
                  <c:v>One anti-hypertensive</c:v>
                </c:pt>
              </c:strCache>
            </c:strRef>
          </c:tx>
          <c:spPr>
            <a:solidFill>
              <a:srgbClr val="5C83FF"/>
            </a:solidFill>
            <a:ln>
              <a:solidFill>
                <a:srgbClr val="5C83FF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31-4FF2-A565-04651CDBBDF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31-4FF2-A565-04651CDBBDF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dirty="0"/>
                      <a:t>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31-4FF2-A565-04651CDBBDF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31-4FF2-A565-04651CDBBD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41 affordability'!$A$4:$A$7</c:f>
              <c:strCache>
                <c:ptCount val="4"/>
                <c:pt idx="0">
                  <c:v>High
income</c:v>
                </c:pt>
                <c:pt idx="1">
                  <c:v>Upper middle
income</c:v>
                </c:pt>
                <c:pt idx="2">
                  <c:v>Lower middle
income</c:v>
                </c:pt>
                <c:pt idx="3">
                  <c:v>Low
income</c:v>
                </c:pt>
              </c:strCache>
            </c:strRef>
          </c:cat>
          <c:val>
            <c:numRef>
              <c:f>'Slide 41 affordability'!$B$4:$B$7</c:f>
              <c:numCache>
                <c:formatCode>0%</c:formatCode>
                <c:ptCount val="4"/>
                <c:pt idx="0">
                  <c:v>0</c:v>
                </c:pt>
                <c:pt idx="1">
                  <c:v>0.06</c:v>
                </c:pt>
                <c:pt idx="2">
                  <c:v>0.05</c:v>
                </c:pt>
                <c:pt idx="3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31-4FF2-A565-04651CDBBDF1}"/>
            </c:ext>
          </c:extLst>
        </c:ser>
        <c:ser>
          <c:idx val="1"/>
          <c:order val="1"/>
          <c:tx>
            <c:strRef>
              <c:f>'Slide 41 affordability'!$C$3</c:f>
              <c:strCache>
                <c:ptCount val="1"/>
                <c:pt idx="0">
                  <c:v>Two anti-hypertensives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31-4FF2-A565-04651CDBBDF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31-4FF2-A565-04651CDBBDF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31-4FF2-A565-04651CDBBDF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31-4FF2-A565-04651CDBBD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41 affordability'!$A$4:$A$7</c:f>
              <c:strCache>
                <c:ptCount val="4"/>
                <c:pt idx="0">
                  <c:v>High
income</c:v>
                </c:pt>
                <c:pt idx="1">
                  <c:v>Upper middle
income</c:v>
                </c:pt>
                <c:pt idx="2">
                  <c:v>Lower middle
income</c:v>
                </c:pt>
                <c:pt idx="3">
                  <c:v>Low
income</c:v>
                </c:pt>
              </c:strCache>
            </c:strRef>
          </c:cat>
          <c:val>
            <c:numRef>
              <c:f>'Slide 41 affordability'!$C$4:$C$7</c:f>
              <c:numCache>
                <c:formatCode>0%</c:formatCode>
                <c:ptCount val="4"/>
                <c:pt idx="0">
                  <c:v>0</c:v>
                </c:pt>
                <c:pt idx="1">
                  <c:v>0.12</c:v>
                </c:pt>
                <c:pt idx="2">
                  <c:v>0.06</c:v>
                </c:pt>
                <c:pt idx="3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331-4FF2-A565-04651CDBBDF1}"/>
            </c:ext>
          </c:extLst>
        </c:ser>
        <c:ser>
          <c:idx val="2"/>
          <c:order val="2"/>
          <c:tx>
            <c:strRef>
              <c:f>'Slide 41 affordability'!$D$3</c:f>
              <c:strCache>
                <c:ptCount val="1"/>
                <c:pt idx="0">
                  <c:v>Two plus metformin</c:v>
                </c:pt>
              </c:strCache>
            </c:strRef>
          </c:tx>
          <c:spPr>
            <a:solidFill>
              <a:srgbClr val="00B0F0">
                <a:alpha val="41000"/>
              </a:srgbClr>
            </a:solidFill>
            <a:ln>
              <a:solidFill>
                <a:srgbClr val="96DEF9">
                  <a:alpha val="41000"/>
                </a:srgbClr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31-4FF2-A565-04651CDBBDF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331-4FF2-A565-04651CDBBDF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331-4FF2-A565-04651CDBBDF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331-4FF2-A565-04651CDBBD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41 affordability'!$A$4:$A$7</c:f>
              <c:strCache>
                <c:ptCount val="4"/>
                <c:pt idx="0">
                  <c:v>High
income</c:v>
                </c:pt>
                <c:pt idx="1">
                  <c:v>Upper middle
income</c:v>
                </c:pt>
                <c:pt idx="2">
                  <c:v>Lower middle
income</c:v>
                </c:pt>
                <c:pt idx="3">
                  <c:v>Low
income</c:v>
                </c:pt>
              </c:strCache>
            </c:strRef>
          </c:cat>
          <c:val>
            <c:numRef>
              <c:f>'Slide 41 affordability'!$D$4:$D$7</c:f>
              <c:numCache>
                <c:formatCode>0%</c:formatCode>
                <c:ptCount val="4"/>
                <c:pt idx="0">
                  <c:v>0.01</c:v>
                </c:pt>
                <c:pt idx="1">
                  <c:v>0.19</c:v>
                </c:pt>
                <c:pt idx="2">
                  <c:v>0.11</c:v>
                </c:pt>
                <c:pt idx="3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331-4FF2-A565-04651CDBBDF1}"/>
            </c:ext>
          </c:extLst>
        </c:ser>
        <c:ser>
          <c:idx val="3"/>
          <c:order val="3"/>
          <c:tx>
            <c:strRef>
              <c:f>'Slide 41 affordability'!$E$3</c:f>
              <c:strCache>
                <c:ptCount val="1"/>
                <c:pt idx="0">
                  <c:v>Two plus metformin and statin</c:v>
                </c:pt>
              </c:strCache>
            </c:strRef>
          </c:tx>
          <c:spPr>
            <a:solidFill>
              <a:srgbClr val="C8FFFF"/>
            </a:solidFill>
            <a:ln>
              <a:solidFill>
                <a:srgbClr val="C8FFFF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331-4FF2-A565-04651CDBBDF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331-4FF2-A565-04651CDBBDF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331-4FF2-A565-04651CDBBDF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80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331-4FF2-A565-04651CDBBD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41 affordability'!$A$4:$A$7</c:f>
              <c:strCache>
                <c:ptCount val="4"/>
                <c:pt idx="0">
                  <c:v>High
income</c:v>
                </c:pt>
                <c:pt idx="1">
                  <c:v>Upper middle
income</c:v>
                </c:pt>
                <c:pt idx="2">
                  <c:v>Lower middle
income</c:v>
                </c:pt>
                <c:pt idx="3">
                  <c:v>Low
income</c:v>
                </c:pt>
              </c:strCache>
            </c:strRef>
          </c:cat>
          <c:val>
            <c:numRef>
              <c:f>'Slide 41 affordability'!$E$4:$E$7</c:f>
              <c:numCache>
                <c:formatCode>0%</c:formatCode>
                <c:ptCount val="4"/>
                <c:pt idx="0">
                  <c:v>0.03</c:v>
                </c:pt>
                <c:pt idx="1">
                  <c:v>0.31</c:v>
                </c:pt>
                <c:pt idx="2">
                  <c:v>0.25</c:v>
                </c:pt>
                <c:pt idx="3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1331-4FF2-A565-04651CDBBDF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7"/>
        <c:axId val="-2079526120"/>
        <c:axId val="-2079522488"/>
      </c:barChart>
      <c:catAx>
        <c:axId val="-2079526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79522488"/>
        <c:crosses val="autoZero"/>
        <c:auto val="1"/>
        <c:lblAlgn val="ctr"/>
        <c:lblOffset val="100"/>
        <c:noMultiLvlLbl val="0"/>
      </c:catAx>
      <c:valAx>
        <c:axId val="-2079522488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/>
                  <a:t>Households unable to afford medication</a:t>
                </a:r>
              </a:p>
            </c:rich>
          </c:tx>
          <c:layout>
            <c:manualLayout>
              <c:xMode val="edge"/>
              <c:yMode val="edge"/>
              <c:x val="1.6975308641975308E-2"/>
              <c:y val="3.222222222222221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79526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6227957616409061"/>
          <c:y val="2.5597550306211719E-2"/>
          <c:w val="0.35821668124817729"/>
          <c:h val="0.318717410323709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795275590551"/>
          <c:y val="5.5432852143482099E-2"/>
          <c:w val="0.81566057417142601"/>
          <c:h val="0.80844473939475703"/>
        </c:manualLayout>
      </c:layout>
      <c:lineChart>
        <c:grouping val="standard"/>
        <c:varyColors val="0"/>
        <c:ser>
          <c:idx val="0"/>
          <c:order val="0"/>
          <c:tx>
            <c:strRef>
              <c:f>'slide 16 TB death'!$B$3</c:f>
              <c:strCache>
                <c:ptCount val="1"/>
                <c:pt idx="0">
                  <c:v>TB deaths in HIV-positive people</c:v>
                </c:pt>
              </c:strCache>
            </c:strRef>
          </c:tx>
          <c:spPr>
            <a:ln w="63500" cap="rnd">
              <a:solidFill>
                <a:srgbClr val="FF9900"/>
              </a:solidFill>
              <a:round/>
            </a:ln>
            <a:effectLst/>
          </c:spPr>
          <c:marker>
            <c:symbol val="none"/>
          </c:marker>
          <c:cat>
            <c:numRef>
              <c:f>'slide 16 TB death'!$A$4:$A$21</c:f>
              <c:numCache>
                <c:formatCode>General</c:formatCode>
                <c:ptCount val="18"/>
                <c:pt idx="0">
                  <c:v>2000</c:v>
                </c:pt>
                <c:pt idx="8">
                  <c:v>2008</c:v>
                </c:pt>
                <c:pt idx="16">
                  <c:v>2016</c:v>
                </c:pt>
              </c:numCache>
            </c:numRef>
          </c:cat>
          <c:val>
            <c:numRef>
              <c:f>'slide 16 TB death'!$B$4:$B$21</c:f>
              <c:numCache>
                <c:formatCode>General</c:formatCode>
                <c:ptCount val="18"/>
                <c:pt idx="0">
                  <c:v>0.5</c:v>
                </c:pt>
                <c:pt idx="1">
                  <c:v>0.52</c:v>
                </c:pt>
                <c:pt idx="2">
                  <c:v>0.54</c:v>
                </c:pt>
                <c:pt idx="3">
                  <c:v>0.55000000000000004</c:v>
                </c:pt>
                <c:pt idx="4">
                  <c:v>0.56000000000000005</c:v>
                </c:pt>
                <c:pt idx="5">
                  <c:v>0.56999999999999995</c:v>
                </c:pt>
                <c:pt idx="6">
                  <c:v>0.57999999999999996</c:v>
                </c:pt>
                <c:pt idx="7">
                  <c:v>0.56999999999999995</c:v>
                </c:pt>
                <c:pt idx="8">
                  <c:v>0.56000000000000005</c:v>
                </c:pt>
                <c:pt idx="9">
                  <c:v>0.56000000000000005</c:v>
                </c:pt>
                <c:pt idx="10">
                  <c:v>0.55000000000000004</c:v>
                </c:pt>
                <c:pt idx="11">
                  <c:v>0.54</c:v>
                </c:pt>
                <c:pt idx="12">
                  <c:v>0.53</c:v>
                </c:pt>
                <c:pt idx="13">
                  <c:v>0.51</c:v>
                </c:pt>
                <c:pt idx="14">
                  <c:v>0.5</c:v>
                </c:pt>
                <c:pt idx="15">
                  <c:v>0.49</c:v>
                </c:pt>
                <c:pt idx="16">
                  <c:v>0.47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5597-4F4E-8E8E-26B934A573A6}"/>
            </c:ext>
          </c:extLst>
        </c:ser>
        <c:ser>
          <c:idx val="1"/>
          <c:order val="1"/>
          <c:tx>
            <c:strRef>
              <c:f>'slide 16 TB death'!$C$3</c:f>
              <c:strCache>
                <c:ptCount val="1"/>
                <c:pt idx="0">
                  <c:v>TB deaths in HIV-negative people</c:v>
                </c:pt>
              </c:strCache>
            </c:strRef>
          </c:tx>
          <c:spPr>
            <a:ln w="63500" cap="rnd">
              <a:solidFill>
                <a:srgbClr val="FFCC00"/>
              </a:solidFill>
              <a:round/>
            </a:ln>
            <a:effectLst/>
          </c:spPr>
          <c:marker>
            <c:symbol val="none"/>
          </c:marker>
          <c:cat>
            <c:numRef>
              <c:f>'slide 16 TB death'!$A$4:$A$21</c:f>
              <c:numCache>
                <c:formatCode>General</c:formatCode>
                <c:ptCount val="18"/>
                <c:pt idx="0">
                  <c:v>2000</c:v>
                </c:pt>
                <c:pt idx="8">
                  <c:v>2008</c:v>
                </c:pt>
                <c:pt idx="16">
                  <c:v>2016</c:v>
                </c:pt>
              </c:numCache>
            </c:numRef>
          </c:cat>
          <c:val>
            <c:numRef>
              <c:f>'slide 16 TB death'!$C$4:$C$21</c:f>
              <c:numCache>
                <c:formatCode>General</c:formatCode>
                <c:ptCount val="18"/>
                <c:pt idx="0">
                  <c:v>1.76</c:v>
                </c:pt>
                <c:pt idx="1">
                  <c:v>1.7</c:v>
                </c:pt>
                <c:pt idx="2">
                  <c:v>1.68</c:v>
                </c:pt>
                <c:pt idx="3">
                  <c:v>1.65</c:v>
                </c:pt>
                <c:pt idx="4">
                  <c:v>1.63</c:v>
                </c:pt>
                <c:pt idx="5">
                  <c:v>1.61</c:v>
                </c:pt>
                <c:pt idx="6">
                  <c:v>1.58</c:v>
                </c:pt>
                <c:pt idx="7">
                  <c:v>1.54</c:v>
                </c:pt>
                <c:pt idx="8">
                  <c:v>1.5</c:v>
                </c:pt>
                <c:pt idx="9">
                  <c:v>1.48</c:v>
                </c:pt>
                <c:pt idx="10">
                  <c:v>1.47</c:v>
                </c:pt>
                <c:pt idx="11">
                  <c:v>1.45</c:v>
                </c:pt>
                <c:pt idx="12">
                  <c:v>1.44</c:v>
                </c:pt>
                <c:pt idx="13">
                  <c:v>1.43</c:v>
                </c:pt>
                <c:pt idx="14">
                  <c:v>1.42</c:v>
                </c:pt>
                <c:pt idx="15">
                  <c:v>1.4</c:v>
                </c:pt>
                <c:pt idx="16">
                  <c:v>1.39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5597-4F4E-8E8E-26B934A573A6}"/>
            </c:ext>
          </c:extLst>
        </c:ser>
        <c:ser>
          <c:idx val="2"/>
          <c:order val="2"/>
          <c:tx>
            <c:strRef>
              <c:f>'slide 16 TB death'!$D$3</c:f>
              <c:strCache>
                <c:ptCount val="1"/>
                <c:pt idx="0">
                  <c:v>HIV deaths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'slide 16 TB death'!$A$4:$A$21</c:f>
              <c:numCache>
                <c:formatCode>General</c:formatCode>
                <c:ptCount val="18"/>
                <c:pt idx="0">
                  <c:v>2000</c:v>
                </c:pt>
                <c:pt idx="8">
                  <c:v>2008</c:v>
                </c:pt>
                <c:pt idx="16">
                  <c:v>2016</c:v>
                </c:pt>
              </c:numCache>
            </c:numRef>
          </c:cat>
          <c:val>
            <c:numRef>
              <c:f>'slide 16 TB death'!$D$4:$D$21</c:f>
              <c:numCache>
                <c:formatCode>General</c:formatCode>
                <c:ptCount val="18"/>
                <c:pt idx="0">
                  <c:v>1.45</c:v>
                </c:pt>
                <c:pt idx="1">
                  <c:v>1.62</c:v>
                </c:pt>
                <c:pt idx="2">
                  <c:v>1.75</c:v>
                </c:pt>
                <c:pt idx="3">
                  <c:v>1.85</c:v>
                </c:pt>
                <c:pt idx="4">
                  <c:v>1.94</c:v>
                </c:pt>
                <c:pt idx="5">
                  <c:v>1.99</c:v>
                </c:pt>
                <c:pt idx="6">
                  <c:v>1.96</c:v>
                </c:pt>
                <c:pt idx="7">
                  <c:v>1.85</c:v>
                </c:pt>
                <c:pt idx="8">
                  <c:v>1.75</c:v>
                </c:pt>
                <c:pt idx="9">
                  <c:v>1.65</c:v>
                </c:pt>
                <c:pt idx="10">
                  <c:v>1.58</c:v>
                </c:pt>
                <c:pt idx="11">
                  <c:v>1.48</c:v>
                </c:pt>
                <c:pt idx="12">
                  <c:v>1.38</c:v>
                </c:pt>
                <c:pt idx="13">
                  <c:v>1.3</c:v>
                </c:pt>
                <c:pt idx="14">
                  <c:v>1.25</c:v>
                </c:pt>
                <c:pt idx="15">
                  <c:v>1.18</c:v>
                </c:pt>
                <c:pt idx="16">
                  <c:v>1.1200000000000001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5597-4F4E-8E8E-26B934A573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08968712"/>
        <c:axId val="-2046756408"/>
      </c:lineChart>
      <c:catAx>
        <c:axId val="2108968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46756408"/>
        <c:crosses val="autoZero"/>
        <c:auto val="1"/>
        <c:lblAlgn val="ctr"/>
        <c:lblOffset val="100"/>
        <c:noMultiLvlLbl val="1"/>
      </c:catAx>
      <c:valAx>
        <c:axId val="-2046756408"/>
        <c:scaling>
          <c:orientation val="minMax"/>
          <c:max val="2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Millions</a:t>
                </a:r>
                <a:r>
                  <a:rPr lang="en-US" sz="1600" baseline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of deaths per year</a:t>
                </a:r>
                <a:endParaRPr lang="en-US" sz="16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08968712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solidFill>
                <a:srgbClr val="0070C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25B00"/>
              </a:solidFill>
              <a:ln>
                <a:solidFill>
                  <a:srgbClr val="E25B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EB-4B53-9B0F-3222F79B9419}"/>
              </c:ext>
            </c:extLst>
          </c:dPt>
          <c:dPt>
            <c:idx val="1"/>
            <c:invertIfNegative val="0"/>
            <c:bubble3D val="0"/>
            <c:spPr>
              <a:solidFill>
                <a:srgbClr val="FF6600"/>
              </a:solidFill>
              <a:ln>
                <a:solidFill>
                  <a:srgbClr val="FF66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EB-4B53-9B0F-3222F79B9419}"/>
              </c:ext>
            </c:extLst>
          </c:dPt>
          <c:dPt>
            <c:idx val="2"/>
            <c:invertIfNegative val="0"/>
            <c:bubble3D val="0"/>
            <c:spPr>
              <a:solidFill>
                <a:srgbClr val="FF9900">
                  <a:alpha val="84000"/>
                </a:srgbClr>
              </a:solidFill>
              <a:ln>
                <a:solidFill>
                  <a:srgbClr val="FF9900">
                    <a:alpha val="78000"/>
                  </a:srgb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EB-4B53-9B0F-3222F79B9419}"/>
              </c:ext>
            </c:extLst>
          </c:dPt>
          <c:dPt>
            <c:idx val="3"/>
            <c:invertIfNegative val="0"/>
            <c:bubble3D val="0"/>
            <c:spPr>
              <a:solidFill>
                <a:srgbClr val="FFCC00"/>
              </a:solidFill>
              <a:ln>
                <a:solidFill>
                  <a:srgbClr val="FFCC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EB-4B53-9B0F-3222F79B941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17 TB India'!$B$3:$F$3</c:f>
              <c:strCache>
                <c:ptCount val="4"/>
                <c:pt idx="0">
                  <c:v>Prevalent</c:v>
                </c:pt>
                <c:pt idx="1">
                  <c:v>Diagnosed</c:v>
                </c:pt>
                <c:pt idx="2">
                  <c:v>Treated</c:v>
                </c:pt>
                <c:pt idx="3">
                  <c:v>Controlled</c:v>
                </c:pt>
              </c:strCache>
            </c:strRef>
          </c:cat>
          <c:val>
            <c:numRef>
              <c:f>'slide 17 TB India'!$B$4:$F$4</c:f>
              <c:numCache>
                <c:formatCode>0%</c:formatCode>
                <c:ptCount val="4"/>
                <c:pt idx="0">
                  <c:v>1</c:v>
                </c:pt>
                <c:pt idx="1">
                  <c:v>0.6</c:v>
                </c:pt>
                <c:pt idx="2">
                  <c:v>0.53</c:v>
                </c:pt>
                <c:pt idx="3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AEB-4B53-9B0F-3222F79B941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7"/>
        <c:overlap val="-27"/>
        <c:axId val="-2045818456"/>
        <c:axId val="-2125081384"/>
      </c:barChart>
      <c:catAx>
        <c:axId val="-2045818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125081384"/>
        <c:crosses val="autoZero"/>
        <c:auto val="1"/>
        <c:lblAlgn val="ctr"/>
        <c:lblOffset val="100"/>
        <c:noMultiLvlLbl val="0"/>
      </c:catAx>
      <c:valAx>
        <c:axId val="-2125081384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Percentage of</a:t>
                </a:r>
                <a:r>
                  <a:rPr lang="en-US" sz="1600" baseline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people with TB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4581845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795275590551"/>
          <c:y val="5.5432800976998702E-2"/>
          <c:w val="0.81566057417142601"/>
          <c:h val="0.80844473939475703"/>
        </c:manualLayout>
      </c:layout>
      <c:lineChart>
        <c:grouping val="standard"/>
        <c:varyColors val="0"/>
        <c:ser>
          <c:idx val="0"/>
          <c:order val="0"/>
          <c:tx>
            <c:strRef>
              <c:f>'Slide 18 Hepatitis 2'!$B$3</c:f>
              <c:strCache>
                <c:ptCount val="1"/>
                <c:pt idx="0">
                  <c:v>Hepatitis</c:v>
                </c:pt>
              </c:strCache>
            </c:strRef>
          </c:tx>
          <c:spPr>
            <a:ln w="635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'Slide 18 Hepatitis 2'!$A$4:$A$21</c:f>
              <c:numCache>
                <c:formatCode>General</c:formatCode>
                <c:ptCount val="18"/>
                <c:pt idx="0">
                  <c:v>2000</c:v>
                </c:pt>
                <c:pt idx="5">
                  <c:v>2005</c:v>
                </c:pt>
                <c:pt idx="10">
                  <c:v>2010</c:v>
                </c:pt>
                <c:pt idx="15">
                  <c:v>2015</c:v>
                </c:pt>
              </c:numCache>
            </c:numRef>
          </c:cat>
          <c:val>
            <c:numRef>
              <c:f>'Slide 18 Hepatitis 2'!$B$4:$B$19</c:f>
              <c:numCache>
                <c:formatCode>General</c:formatCode>
                <c:ptCount val="16"/>
                <c:pt idx="0">
                  <c:v>1.1000000000000001</c:v>
                </c:pt>
                <c:pt idx="1">
                  <c:v>1.1299999999999999</c:v>
                </c:pt>
                <c:pt idx="2">
                  <c:v>1.1499999999999999</c:v>
                </c:pt>
                <c:pt idx="3">
                  <c:v>1.17</c:v>
                </c:pt>
                <c:pt idx="4">
                  <c:v>1.19</c:v>
                </c:pt>
                <c:pt idx="5">
                  <c:v>1.21</c:v>
                </c:pt>
                <c:pt idx="6">
                  <c:v>1.23</c:v>
                </c:pt>
                <c:pt idx="7">
                  <c:v>1.25</c:v>
                </c:pt>
                <c:pt idx="8">
                  <c:v>1.27</c:v>
                </c:pt>
                <c:pt idx="9">
                  <c:v>1.29</c:v>
                </c:pt>
                <c:pt idx="10">
                  <c:v>1.31</c:v>
                </c:pt>
                <c:pt idx="11">
                  <c:v>1.33</c:v>
                </c:pt>
                <c:pt idx="12">
                  <c:v>1.365</c:v>
                </c:pt>
                <c:pt idx="13">
                  <c:v>1.37</c:v>
                </c:pt>
                <c:pt idx="14">
                  <c:v>1.375</c:v>
                </c:pt>
                <c:pt idx="15">
                  <c:v>1.38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9C82-4CB2-A96C-11C4EE80CB38}"/>
            </c:ext>
          </c:extLst>
        </c:ser>
        <c:ser>
          <c:idx val="1"/>
          <c:order val="1"/>
          <c:tx>
            <c:strRef>
              <c:f>'Slide 18 Hepatitis 2'!$C$3</c:f>
              <c:strCache>
                <c:ptCount val="1"/>
                <c:pt idx="0">
                  <c:v>TB</c:v>
                </c:pt>
              </c:strCache>
            </c:strRef>
          </c:tx>
          <c:spPr>
            <a:ln w="63500" cap="rnd">
              <a:solidFill>
                <a:srgbClr val="FFCC00"/>
              </a:solidFill>
              <a:round/>
            </a:ln>
            <a:effectLst/>
          </c:spPr>
          <c:marker>
            <c:symbol val="none"/>
          </c:marker>
          <c:cat>
            <c:numRef>
              <c:f>'Slide 18 Hepatitis 2'!$A$4:$A$21</c:f>
              <c:numCache>
                <c:formatCode>General</c:formatCode>
                <c:ptCount val="18"/>
                <c:pt idx="0">
                  <c:v>2000</c:v>
                </c:pt>
                <c:pt idx="5">
                  <c:v>2005</c:v>
                </c:pt>
                <c:pt idx="10">
                  <c:v>2010</c:v>
                </c:pt>
                <c:pt idx="15">
                  <c:v>2015</c:v>
                </c:pt>
              </c:numCache>
            </c:numRef>
          </c:cat>
          <c:val>
            <c:numRef>
              <c:f>'Slide 18 Hepatitis 2'!$C$4:$C$19</c:f>
              <c:numCache>
                <c:formatCode>General</c:formatCode>
                <c:ptCount val="16"/>
                <c:pt idx="0">
                  <c:v>1.76</c:v>
                </c:pt>
                <c:pt idx="1">
                  <c:v>1.7</c:v>
                </c:pt>
                <c:pt idx="2">
                  <c:v>1.68</c:v>
                </c:pt>
                <c:pt idx="3">
                  <c:v>1.65</c:v>
                </c:pt>
                <c:pt idx="4">
                  <c:v>1.63</c:v>
                </c:pt>
                <c:pt idx="5">
                  <c:v>1.61</c:v>
                </c:pt>
                <c:pt idx="6">
                  <c:v>1.58</c:v>
                </c:pt>
                <c:pt idx="7">
                  <c:v>1.54</c:v>
                </c:pt>
                <c:pt idx="8">
                  <c:v>1.5</c:v>
                </c:pt>
                <c:pt idx="9">
                  <c:v>1.48</c:v>
                </c:pt>
                <c:pt idx="10">
                  <c:v>1.47</c:v>
                </c:pt>
                <c:pt idx="11">
                  <c:v>1.45</c:v>
                </c:pt>
                <c:pt idx="12">
                  <c:v>1.44</c:v>
                </c:pt>
                <c:pt idx="13">
                  <c:v>1.43</c:v>
                </c:pt>
                <c:pt idx="14">
                  <c:v>1.42</c:v>
                </c:pt>
                <c:pt idx="15">
                  <c:v>1.4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9C82-4CB2-A96C-11C4EE80CB38}"/>
            </c:ext>
          </c:extLst>
        </c:ser>
        <c:ser>
          <c:idx val="2"/>
          <c:order val="2"/>
          <c:tx>
            <c:strRef>
              <c:f>'Slide 18 Hepatitis 2'!$D$3</c:f>
              <c:strCache>
                <c:ptCount val="1"/>
                <c:pt idx="0">
                  <c:v>HIV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'Slide 18 Hepatitis 2'!$A$4:$A$21</c:f>
              <c:numCache>
                <c:formatCode>General</c:formatCode>
                <c:ptCount val="18"/>
                <c:pt idx="0">
                  <c:v>2000</c:v>
                </c:pt>
                <c:pt idx="5">
                  <c:v>2005</c:v>
                </c:pt>
                <c:pt idx="10">
                  <c:v>2010</c:v>
                </c:pt>
                <c:pt idx="15">
                  <c:v>2015</c:v>
                </c:pt>
              </c:numCache>
            </c:numRef>
          </c:cat>
          <c:val>
            <c:numRef>
              <c:f>'Slide 18 Hepatitis 2'!$D$4:$D$19</c:f>
              <c:numCache>
                <c:formatCode>General</c:formatCode>
                <c:ptCount val="16"/>
                <c:pt idx="0">
                  <c:v>1.45</c:v>
                </c:pt>
                <c:pt idx="1">
                  <c:v>1.62</c:v>
                </c:pt>
                <c:pt idx="2">
                  <c:v>1.75</c:v>
                </c:pt>
                <c:pt idx="3">
                  <c:v>1.85</c:v>
                </c:pt>
                <c:pt idx="4">
                  <c:v>1.94</c:v>
                </c:pt>
                <c:pt idx="5">
                  <c:v>1.99</c:v>
                </c:pt>
                <c:pt idx="6">
                  <c:v>1.96</c:v>
                </c:pt>
                <c:pt idx="7">
                  <c:v>1.85</c:v>
                </c:pt>
                <c:pt idx="8">
                  <c:v>1.75</c:v>
                </c:pt>
                <c:pt idx="9">
                  <c:v>1.65</c:v>
                </c:pt>
                <c:pt idx="10">
                  <c:v>1.58</c:v>
                </c:pt>
                <c:pt idx="11">
                  <c:v>1.48</c:v>
                </c:pt>
                <c:pt idx="12">
                  <c:v>1.38</c:v>
                </c:pt>
                <c:pt idx="13">
                  <c:v>1.3</c:v>
                </c:pt>
                <c:pt idx="14">
                  <c:v>1.25</c:v>
                </c:pt>
                <c:pt idx="15">
                  <c:v>1.18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9C82-4CB2-A96C-11C4EE80CB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46242280"/>
        <c:axId val="-2046238840"/>
      </c:lineChart>
      <c:catAx>
        <c:axId val="-204624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46238840"/>
        <c:crosses val="autoZero"/>
        <c:auto val="1"/>
        <c:lblAlgn val="ctr"/>
        <c:lblOffset val="100"/>
        <c:noMultiLvlLbl val="1"/>
      </c:catAx>
      <c:valAx>
        <c:axId val="-2046238840"/>
        <c:scaling>
          <c:orientation val="minMax"/>
          <c:max val="2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Millions</a:t>
                </a:r>
                <a:r>
                  <a:rPr lang="en-US" sz="1600" baseline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of deaths per year</a:t>
                </a:r>
                <a:endParaRPr lang="en-US" sz="16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46242280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732222708272601"/>
          <c:y val="0.42904352580927402"/>
          <c:w val="0.14236913094196599"/>
          <c:h val="0.197468503937007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'Slide 19-24 top 10 deaths'!$A$65:$A$74</c:f>
              <c:strCache>
                <c:ptCount val="10"/>
                <c:pt idx="0">
                  <c:v>Tuberculosis</c:v>
                </c:pt>
                <c:pt idx="1">
                  <c:v>Diarrhoeal diseases</c:v>
                </c:pt>
                <c:pt idx="2">
                  <c:v>Road injury</c:v>
                </c:pt>
                <c:pt idx="3">
                  <c:v>Diabetes mellitus</c:v>
                </c:pt>
                <c:pt idx="4">
                  <c:v>Trachea, bronchus, lung cancers</c:v>
                </c:pt>
                <c:pt idx="5">
                  <c:v>Dementias</c:v>
                </c:pt>
                <c:pt idx="6">
                  <c:v>Lower respiratory infections</c:v>
                </c:pt>
                <c:pt idx="7">
                  <c:v>COPD</c:v>
                </c:pt>
                <c:pt idx="8">
                  <c:v>Stroke</c:v>
                </c:pt>
                <c:pt idx="9">
                  <c:v>Ischaemic heart disease</c:v>
                </c:pt>
              </c:strCache>
            </c:strRef>
          </c:cat>
          <c:val>
            <c:numRef>
              <c:f>'Slide 19-24 top 10 deaths'!$B$65:$B$74</c:f>
              <c:numCache>
                <c:formatCode>General</c:formatCode>
                <c:ptCount val="10"/>
                <c:pt idx="0">
                  <c:v>1.75</c:v>
                </c:pt>
                <c:pt idx="1">
                  <c:v>1.85</c:v>
                </c:pt>
                <c:pt idx="2">
                  <c:v>1.8</c:v>
                </c:pt>
                <c:pt idx="3">
                  <c:v>1.9</c:v>
                </c:pt>
                <c:pt idx="4">
                  <c:v>1.95</c:v>
                </c:pt>
                <c:pt idx="5">
                  <c:v>2</c:v>
                </c:pt>
                <c:pt idx="6">
                  <c:v>2.95</c:v>
                </c:pt>
                <c:pt idx="7">
                  <c:v>3</c:v>
                </c:pt>
                <c:pt idx="8">
                  <c:v>5.75</c:v>
                </c:pt>
                <c:pt idx="9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4F-4C2A-859C-D11917FA10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-2046186520"/>
        <c:axId val="-2046183064"/>
      </c:barChart>
      <c:catAx>
        <c:axId val="-2046186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46183064"/>
        <c:crosses val="autoZero"/>
        <c:auto val="1"/>
        <c:lblAlgn val="ctr"/>
        <c:lblOffset val="100"/>
        <c:noMultiLvlLbl val="0"/>
      </c:catAx>
      <c:valAx>
        <c:axId val="-20461830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Deaths (millions)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46186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95B-4B11-8E35-E98B68A4682E}"/>
              </c:ext>
            </c:extLst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E95B-4B11-8E35-E98B68A4682E}"/>
              </c:ext>
            </c:extLst>
          </c:dPt>
          <c:cat>
            <c:strRef>
              <c:f>'Slide 19 Top 10 global'!$A$65:$A$74</c:f>
              <c:strCache>
                <c:ptCount val="10"/>
                <c:pt idx="0">
                  <c:v>Tuberculosis</c:v>
                </c:pt>
                <c:pt idx="1">
                  <c:v>Diarrhoeal diseases</c:v>
                </c:pt>
                <c:pt idx="2">
                  <c:v>Road injury</c:v>
                </c:pt>
                <c:pt idx="3">
                  <c:v>Diabetes mellitus</c:v>
                </c:pt>
                <c:pt idx="4">
                  <c:v>Trachea, bronchus, lung cancers</c:v>
                </c:pt>
                <c:pt idx="5">
                  <c:v>Dementias</c:v>
                </c:pt>
                <c:pt idx="6">
                  <c:v>Lower respiratory infections</c:v>
                </c:pt>
                <c:pt idx="7">
                  <c:v>COPD</c:v>
                </c:pt>
                <c:pt idx="8">
                  <c:v>Stroke</c:v>
                </c:pt>
                <c:pt idx="9">
                  <c:v>Ischaemic heart disease</c:v>
                </c:pt>
              </c:strCache>
            </c:strRef>
          </c:cat>
          <c:val>
            <c:numRef>
              <c:f>'Slide 19 Top 10 global'!$B$65:$B$74</c:f>
              <c:numCache>
                <c:formatCode>General</c:formatCode>
                <c:ptCount val="10"/>
                <c:pt idx="0">
                  <c:v>1.75</c:v>
                </c:pt>
                <c:pt idx="1">
                  <c:v>1.85</c:v>
                </c:pt>
                <c:pt idx="2">
                  <c:v>1.8</c:v>
                </c:pt>
                <c:pt idx="3">
                  <c:v>1.9</c:v>
                </c:pt>
                <c:pt idx="4">
                  <c:v>1.95</c:v>
                </c:pt>
                <c:pt idx="5">
                  <c:v>2</c:v>
                </c:pt>
                <c:pt idx="6">
                  <c:v>2.95</c:v>
                </c:pt>
                <c:pt idx="7">
                  <c:v>3</c:v>
                </c:pt>
                <c:pt idx="8">
                  <c:v>5.75</c:v>
                </c:pt>
                <c:pt idx="9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4F-4C2A-859C-D11917FA10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-2046088456"/>
        <c:axId val="-2046085000"/>
      </c:barChart>
      <c:catAx>
        <c:axId val="-2046088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46085000"/>
        <c:crosses val="autoZero"/>
        <c:auto val="1"/>
        <c:lblAlgn val="ctr"/>
        <c:lblOffset val="100"/>
        <c:noMultiLvlLbl val="0"/>
      </c:catAx>
      <c:valAx>
        <c:axId val="-20460850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Deaths (millions)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46088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59-48C0-8C37-BE066538EE7E}"/>
              </c:ext>
            </c:extLst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59-48C0-8C37-BE066538EE7E}"/>
              </c:ext>
            </c:extLst>
          </c:dPt>
          <c:cat>
            <c:strRef>
              <c:f>'Slide 19-24 top 10 deaths'!$A$51:$A$60</c:f>
              <c:strCache>
                <c:ptCount val="10"/>
                <c:pt idx="0">
                  <c:v>Breast cancer</c:v>
                </c:pt>
                <c:pt idx="1">
                  <c:v>Kidney diseases</c:v>
                </c:pt>
                <c:pt idx="2">
                  <c:v>Diabetes mellitus</c:v>
                </c:pt>
                <c:pt idx="3">
                  <c:v>Colon and rectum cancers</c:v>
                </c:pt>
                <c:pt idx="4">
                  <c:v>Lower respiratory infections</c:v>
                </c:pt>
                <c:pt idx="5">
                  <c:v>COPD</c:v>
                </c:pt>
                <c:pt idx="6">
                  <c:v>Trachea, bronchus, lung cancers</c:v>
                </c:pt>
                <c:pt idx="7">
                  <c:v>Dementias</c:v>
                </c:pt>
                <c:pt idx="8">
                  <c:v>Stroke</c:v>
                </c:pt>
                <c:pt idx="9">
                  <c:v>Ischaemic heart disease</c:v>
                </c:pt>
              </c:strCache>
            </c:strRef>
          </c:cat>
          <c:val>
            <c:numRef>
              <c:f>'Slide 19-24 top 10 deaths'!$B$51:$B$60</c:f>
              <c:numCache>
                <c:formatCode>General</c:formatCode>
                <c:ptCount val="10"/>
                <c:pt idx="0">
                  <c:v>18</c:v>
                </c:pt>
                <c:pt idx="1">
                  <c:v>20</c:v>
                </c:pt>
                <c:pt idx="2">
                  <c:v>24</c:v>
                </c:pt>
                <c:pt idx="3">
                  <c:v>30</c:v>
                </c:pt>
                <c:pt idx="4">
                  <c:v>38</c:v>
                </c:pt>
                <c:pt idx="5">
                  <c:v>45</c:v>
                </c:pt>
                <c:pt idx="6">
                  <c:v>50</c:v>
                </c:pt>
                <c:pt idx="7">
                  <c:v>60</c:v>
                </c:pt>
                <c:pt idx="8">
                  <c:v>62</c:v>
                </c:pt>
                <c:pt idx="9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59-48C0-8C37-BE066538EE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-2046666568"/>
        <c:axId val="-2046711064"/>
      </c:barChart>
      <c:catAx>
        <c:axId val="-2046666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46711064"/>
        <c:crosses val="autoZero"/>
        <c:auto val="1"/>
        <c:lblAlgn val="ctr"/>
        <c:lblOffset val="100"/>
        <c:noMultiLvlLbl val="0"/>
      </c:catAx>
      <c:valAx>
        <c:axId val="-2046711064"/>
        <c:scaling>
          <c:orientation val="minMax"/>
          <c:max val="15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Crude death rate</a:t>
                </a:r>
                <a:r>
                  <a:rPr lang="en-US" sz="1600" b="0" baseline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(per 100,000 population)</a:t>
                </a:r>
                <a:endParaRPr lang="en-US" sz="16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46666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25/07/2018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88049-E694-4CD7-B531-EB482A84DB69}" type="datetimeFigureOut">
              <a:rPr lang="en-US" smtClean="0"/>
              <a:t>7/25/2018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73512"/>
            <a:ext cx="5608975" cy="36602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0A711-73BE-4655-8A24-8BE3C71157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422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157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47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080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015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31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9344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7572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9050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6323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48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1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1705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373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2218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875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2029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788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2408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914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204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2174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530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202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2639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488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519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5209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715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9264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28994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73114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59651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23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472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8893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0693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47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00873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11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75156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99246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77228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877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253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04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45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54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A711-73BE-4655-8A24-8BE3C711575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115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@AIDS_conference </a:t>
              </a:r>
              <a:r>
                <a:rPr lang="en-US" sz="18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44B1A614-F730-4F7B-A070-2D665A46DF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93006553-A263-4649-8F7A-19778F12FED0}"/>
              </a:ext>
            </a:extLst>
          </p:cNvPr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1BC9816-F115-46DC-BA2B-76E9A0324C46}"/>
                </a:ext>
              </a:extLst>
            </p:cNvPr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@AIDS_conference </a:t>
              </a:r>
              <a:r>
                <a:rPr lang="en-US" sz="18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FBADB63-0B0D-4430-AF0D-B73244EB902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754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1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@AIDS_conference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05C4CB74-BE47-4E82-A33C-1C4D316C33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D5EB67E-00FB-4892-88D4-395C14CA9717}"/>
              </a:ext>
            </a:extLst>
          </p:cNvPr>
          <p:cNvGrpSpPr/>
          <p:nvPr userDrawn="1"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46C1AD6-B026-4375-956A-0F06A26287C6}"/>
                </a:ext>
              </a:extLst>
            </p:cNvPr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@AIDS_conference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915C4EB-C011-453C-B70C-E39B7B64C5D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9730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@AIDS_conference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7AB543D8-3E67-4E7B-8890-4401B7CE81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92A3AACA-4E62-4F85-9287-11200C7BABB4}"/>
              </a:ext>
            </a:extLst>
          </p:cNvPr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D3E8E72-008D-4880-A49F-B9F564BBD840}"/>
                </a:ext>
              </a:extLst>
            </p:cNvPr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@AIDS_conference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BDE00E8-297B-464F-BCB2-3CF2F0E0C49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298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@AIDS_conference</a:t>
              </a:r>
              <a:r>
                <a:rPr lang="fr-CH" sz="1400" baseline="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DAF1052C-2872-419E-B413-33C919EB2F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447A6A18-32D4-46CB-B502-3DC77E61A4F5}"/>
              </a:ext>
            </a:extLst>
          </p:cNvPr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2CA8AD5-0A4C-49EF-B788-D2A8B73BDC9D}"/>
                </a:ext>
              </a:extLst>
            </p:cNvPr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@AIDS_conference</a:t>
              </a:r>
              <a:r>
                <a:rPr lang="fr-CH" sz="1400" baseline="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FB866EB-34E1-498B-AD03-6B61E78C879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3597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@AIDS_conference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2A380C1B-7204-4260-8905-A2BB6BF4A3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3D17410-FF48-4AB1-9AE0-B6DFD2711266}"/>
              </a:ext>
            </a:extLst>
          </p:cNvPr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32B6DB3-CE2E-4A6F-BEF3-6DAF5888E196}"/>
                </a:ext>
              </a:extLst>
            </p:cNvPr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@AIDS_conference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E0CF761-4E6C-46A1-95F0-9066EDC2A2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1386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@AIDS_conference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97A842B2-3190-476F-8303-F34ADF3F1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697433C-DD6F-40F0-BF5C-A5A29490D0D2}"/>
              </a:ext>
            </a:extLst>
          </p:cNvPr>
          <p:cNvGrpSpPr/>
          <p:nvPr userDrawn="1"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D2B9032-0CCE-4464-9D53-D11BFD2930D1}"/>
                </a:ext>
              </a:extLst>
            </p:cNvPr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@AIDS_conference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AD9910F2-1917-4A90-835C-F6A61E11E3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582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7" y="274639"/>
            <a:ext cx="8298205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7" y="1600201"/>
            <a:ext cx="3836708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1"/>
            <a:ext cx="40386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@AIDS_conference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9B255F80-8EF2-4665-865A-AEED5C025D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A8C0B48B-9ABA-4B20-9F56-EBC2F6E39A3B}"/>
              </a:ext>
            </a:extLst>
          </p:cNvPr>
          <p:cNvGrpSpPr/>
          <p:nvPr userDrawn="1"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F73C3AD-6728-4B8D-ABF4-4458147C31CC}"/>
                </a:ext>
              </a:extLst>
            </p:cNvPr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@AIDS_conference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4841817-609F-48B2-BDFD-0E5EF00B1AF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795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3"/>
            <a:ext cx="38382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@AIDS_conference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5BFBC0CF-0442-4EAD-9E48-126EB59279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0BF02802-B261-4231-BE37-7F7591F9143D}"/>
              </a:ext>
            </a:extLst>
          </p:cNvPr>
          <p:cNvGrpSpPr/>
          <p:nvPr userDrawn="1"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B6860ED-1D7B-4FE8-A4BC-3A47F2BD6E67}"/>
                </a:ext>
              </a:extLst>
            </p:cNvPr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@AIDS_conference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6246DB31-336B-4452-9E5A-B06E478C85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15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@AIDS_conference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F73EE780-1949-4F03-AA60-FAC7D8AB1A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7760980B-A25C-46F5-9BE4-AF33A233B4E6}"/>
              </a:ext>
            </a:extLst>
          </p:cNvPr>
          <p:cNvGrpSpPr/>
          <p:nvPr userDrawn="1"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65CD186-7E40-4595-BB79-B9117C12C73C}"/>
                </a:ext>
              </a:extLst>
            </p:cNvPr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@AIDS_conference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4B19BA13-7B8C-4653-9AEF-4AF9F428E5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664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49"/>
            <a:ext cx="2797026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3" y="273052"/>
            <a:ext cx="5111750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2"/>
            <a:ext cx="2797026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@AIDS_conference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D9821EB7-ABE7-4715-8B32-DBAC3AC36D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A987803-7486-4C8C-BE8D-EF34643646CA}"/>
              </a:ext>
            </a:extLst>
          </p:cNvPr>
          <p:cNvGrpSpPr/>
          <p:nvPr userDrawn="1"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FFEB159-A1F9-44C6-8C1A-16765E35381E}"/>
                </a:ext>
              </a:extLst>
            </p:cNvPr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@AIDS_conference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3F8D879-BF93-4F18-80B2-C26B21E9C84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68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@AIDS_conference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BF6B22E3-DCDD-4245-9BDF-A39E7A8674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C98936D1-86B7-4F23-8AD9-8C90C3B33E23}"/>
              </a:ext>
            </a:extLst>
          </p:cNvPr>
          <p:cNvGrpSpPr/>
          <p:nvPr userDrawn="1"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EDD8BAA-CAF3-43A1-B0E0-ECDE63637BDA}"/>
                </a:ext>
              </a:extLst>
            </p:cNvPr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@AIDS_conference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83BED35-8F80-4ED8-BF64-D29715C005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95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5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6B8BA-27F4-4A71-A7FD-6473DFF74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0" dirty="0">
                <a:latin typeface="Arial"/>
                <a:cs typeface="Arial"/>
              </a:rPr>
              <a:t>Understanding the Intersecting Syndemics of Communicable and Non-Communicable Diseases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65A610-329D-49C9-9726-C79D181512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109508"/>
            <a:ext cx="6400800" cy="1752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  <a:latin typeface="Arial"/>
                <a:cs typeface="Arial"/>
              </a:rPr>
              <a:t>Emily P. Hyle, MD MSc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  <a:latin typeface="Arial"/>
                <a:cs typeface="Arial"/>
              </a:rPr>
              <a:t>Division of Infectious Diseases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  <a:latin typeface="Arial"/>
                <a:cs typeface="Arial"/>
              </a:rPr>
              <a:t>Massachusetts General Hospital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  <a:latin typeface="Arial"/>
                <a:cs typeface="Arial"/>
              </a:rPr>
              <a:t>Harvard Medical 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16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D913171-771A-43D1-ABC1-4DEC8686C3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9049421"/>
              </p:ext>
            </p:extLst>
          </p:nvPr>
        </p:nvGraphicFramePr>
        <p:xfrm>
          <a:off x="457201" y="1582837"/>
          <a:ext cx="8345423" cy="4554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473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Almost 60% of PWH on ART worldwide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93CDB60-712B-42FB-AAAD-639B83F7BAD8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UNAIDS Global AIDS Update 2018</a:t>
            </a:r>
          </a:p>
        </p:txBody>
      </p:sp>
    </p:spTree>
    <p:extLst>
      <p:ext uri="{BB962C8B-B14F-4D97-AF65-F5344CB8AC3E}">
        <p14:creationId xmlns:p14="http://schemas.microsoft.com/office/powerpoint/2010/main" val="3426976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Global HIV care cascade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AD3D8D0-ED94-438B-BB92-EAE6535860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5894510"/>
              </p:ext>
            </p:extLst>
          </p:nvPr>
        </p:nvGraphicFramePr>
        <p:xfrm>
          <a:off x="457200" y="157613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5A84E63-B43A-4FF7-BFA4-15DBA9DF4BA0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UNAIDS Global AIDS Update 2018</a:t>
            </a:r>
          </a:p>
        </p:txBody>
      </p:sp>
    </p:spTree>
    <p:extLst>
      <p:ext uri="{BB962C8B-B14F-4D97-AF65-F5344CB8AC3E}">
        <p14:creationId xmlns:p14="http://schemas.microsoft.com/office/powerpoint/2010/main" val="3413248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369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Life expectancy of PWH on 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In US, Canada, and Europe, a 20 yo PWH who achieves a CD4 &gt;350/μL within a year of starting ART can expect to live to 78y</a:t>
            </a:r>
          </a:p>
          <a:p>
            <a:endParaRPr lang="en-US" sz="2800" dirty="0">
              <a:latin typeface="Arial"/>
              <a:cs typeface="Arial"/>
            </a:endParaRPr>
          </a:p>
          <a:p>
            <a:r>
              <a:rPr lang="en-US" sz="2800" dirty="0">
                <a:latin typeface="Arial"/>
                <a:cs typeface="Arial"/>
              </a:rPr>
              <a:t>In South Africa, the difference in life expectancies between PWH and HIV-uninfected has shrunk to 1.2y for men and 5.3y for women</a:t>
            </a:r>
            <a:endParaRPr lang="en-US" sz="28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ED9B762-C049-434D-8A8F-CB4377927E85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prstClr val="black"/>
                </a:solidFill>
                <a:latin typeface="Arial"/>
                <a:cs typeface="Arial"/>
              </a:rPr>
              <a:t>ART-CC Lancet HIV 2017; </a:t>
            </a:r>
            <a:r>
              <a:rPr lang="da-DK" sz="1600" dirty="0" err="1">
                <a:solidFill>
                  <a:prstClr val="black"/>
                </a:solidFill>
                <a:latin typeface="Arial"/>
                <a:cs typeface="Arial"/>
              </a:rPr>
              <a:t>Reniers</a:t>
            </a:r>
            <a:r>
              <a:rPr lang="da-DK" sz="1600" dirty="0">
                <a:solidFill>
                  <a:prstClr val="black"/>
                </a:solidFill>
                <a:latin typeface="Arial"/>
                <a:cs typeface="Arial"/>
              </a:rPr>
              <a:t> et al. Lancet HIV 2017</a:t>
            </a:r>
          </a:p>
        </p:txBody>
      </p:sp>
    </p:spTree>
    <p:extLst>
      <p:ext uri="{BB962C8B-B14F-4D97-AF65-F5344CB8AC3E}">
        <p14:creationId xmlns:p14="http://schemas.microsoft.com/office/powerpoint/2010/main" val="3889160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PWH on ART have multimorbidity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21D4219E-CB17-45EB-8F59-966F530A74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3487316"/>
              </p:ext>
            </p:extLst>
          </p:nvPr>
        </p:nvGraphicFramePr>
        <p:xfrm>
          <a:off x="457200" y="1417640"/>
          <a:ext cx="8229600" cy="4426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DB8D54D3-9237-4C54-A451-BA33F01F094A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prstClr val="black"/>
                </a:solidFill>
                <a:latin typeface="Arial"/>
                <a:cs typeface="Arial"/>
              </a:rPr>
              <a:t>Wong et al. CID 2018</a:t>
            </a:r>
          </a:p>
        </p:txBody>
      </p:sp>
    </p:spTree>
    <p:extLst>
      <p:ext uri="{BB962C8B-B14F-4D97-AF65-F5344CB8AC3E}">
        <p14:creationId xmlns:p14="http://schemas.microsoft.com/office/powerpoint/2010/main" val="1724421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Road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Challenges and successes of global HIV treatment scale-up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rial"/>
                <a:cs typeface="Arial"/>
              </a:rPr>
              <a:t>HIV co-exists with a wide range of other health-related issues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Syndemics framework suggests opportunities to maximize impact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181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6FE0C17-6410-4628-B9E2-A9135C28C2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4384327"/>
              </p:ext>
            </p:extLst>
          </p:nvPr>
        </p:nvGraphicFramePr>
        <p:xfrm>
          <a:off x="457200" y="1428949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149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TB deaths have not declined steeply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AF3551D-4577-46AA-BFDF-32FBE4D72D4A}"/>
              </a:ext>
            </a:extLst>
          </p:cNvPr>
          <p:cNvSpPr txBox="1"/>
          <p:nvPr/>
        </p:nvSpPr>
        <p:spPr>
          <a:xfrm>
            <a:off x="3060211" y="2664749"/>
            <a:ext cx="2400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 deaths in </a:t>
            </a:r>
          </a:p>
          <a:p>
            <a:pPr algn="ctr" defTabSz="914400"/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without HIV</a:t>
            </a: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9C6183C1-2385-4B91-8D74-A52EC7B8C8B7}"/>
              </a:ext>
            </a:extLst>
          </p:cNvPr>
          <p:cNvSpPr txBox="1"/>
          <p:nvPr/>
        </p:nvSpPr>
        <p:spPr>
          <a:xfrm>
            <a:off x="4299087" y="1685566"/>
            <a:ext cx="16002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HIV deaths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CA7C40-0A7A-4E7A-9ADE-CEE1EA2D83A5}"/>
              </a:ext>
            </a:extLst>
          </p:cNvPr>
          <p:cNvSpPr txBox="1"/>
          <p:nvPr/>
        </p:nvSpPr>
        <p:spPr>
          <a:xfrm>
            <a:off x="3032969" y="4483157"/>
            <a:ext cx="2400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 deaths in </a:t>
            </a:r>
          </a:p>
          <a:p>
            <a:pPr algn="ctr" defTabSz="914400"/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with HIV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06E6C4-4A11-4276-B482-E397A72F8B5C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prstClr val="black"/>
                </a:solidFill>
                <a:latin typeface="Arial"/>
                <a:cs typeface="Arial"/>
              </a:rPr>
              <a:t>WHO Global Tuberculosis Report 2017</a:t>
            </a:r>
          </a:p>
        </p:txBody>
      </p:sp>
    </p:spTree>
    <p:extLst>
      <p:ext uri="{BB962C8B-B14F-4D97-AF65-F5344CB8AC3E}">
        <p14:creationId xmlns:p14="http://schemas.microsoft.com/office/powerpoint/2010/main" val="2327058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TB care cascade in India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FA7AEDC-7FEF-43D3-A08B-C0C76FA5A1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371186"/>
              </p:ext>
            </p:extLst>
          </p:nvPr>
        </p:nvGraphicFramePr>
        <p:xfrm>
          <a:off x="457200" y="1417639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4FEE7A3-9AEA-4F66-B772-EF5B3A66C2B5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/>
            <a:r>
              <a:rPr lang="en-US" sz="1600" dirty="0">
                <a:solidFill>
                  <a:prstClr val="black"/>
                </a:solidFill>
                <a:latin typeface="Arial"/>
                <a:cs typeface="Arial"/>
              </a:rPr>
              <a:t>Subbaraman et al. PLoS Med 2016</a:t>
            </a:r>
          </a:p>
        </p:txBody>
      </p:sp>
    </p:spTree>
    <p:extLst>
      <p:ext uri="{BB962C8B-B14F-4D97-AF65-F5344CB8AC3E}">
        <p14:creationId xmlns:p14="http://schemas.microsoft.com/office/powerpoint/2010/main" val="2324420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Hepatitis deaths are rising worldwide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6505A6C-7AF5-40FC-AB36-9793EE70C8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11746"/>
              </p:ext>
            </p:extLst>
          </p:nvPr>
        </p:nvGraphicFramePr>
        <p:xfrm>
          <a:off x="457200" y="1417639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6576F22-DC9C-4CF8-B272-A81CC29B733B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prstClr val="black"/>
                </a:solidFill>
                <a:latin typeface="Arial"/>
                <a:cs typeface="Arial"/>
              </a:rPr>
              <a:t>WHO Global Hepatitis Report 2017</a:t>
            </a:r>
          </a:p>
        </p:txBody>
      </p:sp>
    </p:spTree>
    <p:extLst>
      <p:ext uri="{BB962C8B-B14F-4D97-AF65-F5344CB8AC3E}">
        <p14:creationId xmlns:p14="http://schemas.microsoft.com/office/powerpoint/2010/main" val="528205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042ABC54-6D36-4744-AF86-0D549BCF2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69376"/>
            <a:ext cx="8390257" cy="1143000"/>
          </a:xfrm>
        </p:spPr>
        <p:txBody>
          <a:bodyPr>
            <a:no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/>
                <a:cs typeface="Arial"/>
              </a:rPr>
              <a:t>Most common causes of deaths globally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D079EB5-0EBA-42CF-AD7F-7D40F40E8B9A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5D61463-8191-4403-86CE-708510A585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1659825"/>
              </p:ext>
            </p:extLst>
          </p:nvPr>
        </p:nvGraphicFramePr>
        <p:xfrm>
          <a:off x="457200" y="1414088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6572C1C-4949-4B95-AF20-3618D600BF24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prstClr val="black"/>
                </a:solidFill>
                <a:latin typeface="Arial"/>
                <a:cs typeface="Arial"/>
              </a:rPr>
              <a:t>WHO Global Health Estimates 2016</a:t>
            </a:r>
          </a:p>
        </p:txBody>
      </p:sp>
    </p:spTree>
    <p:extLst>
      <p:ext uri="{BB962C8B-B14F-4D97-AF65-F5344CB8AC3E}">
        <p14:creationId xmlns:p14="http://schemas.microsoft.com/office/powerpoint/2010/main" val="3057089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D079EB5-0EBA-42CF-AD7F-7D40F40E8B9A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5D61463-8191-4403-86CE-708510A585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9885048"/>
              </p:ext>
            </p:extLst>
          </p:nvPr>
        </p:nvGraphicFramePr>
        <p:xfrm>
          <a:off x="457200" y="1413232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6572C1C-4949-4B95-AF20-3618D600BF24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prstClr val="black"/>
                </a:solidFill>
                <a:latin typeface="Arial"/>
                <a:cs typeface="Arial"/>
              </a:rPr>
              <a:t>WHO Global Health Estimates 2016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693AE65-7BD1-4C7E-8DCB-9F4436FF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69376"/>
            <a:ext cx="8390257" cy="1143000"/>
          </a:xfrm>
        </p:spPr>
        <p:txBody>
          <a:bodyPr>
            <a:no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/>
                <a:cs typeface="Arial"/>
              </a:rPr>
              <a:t>Most common causes of deaths globally</a:t>
            </a:r>
          </a:p>
        </p:txBody>
      </p:sp>
    </p:spTree>
    <p:extLst>
      <p:ext uri="{BB962C8B-B14F-4D97-AF65-F5344CB8AC3E}">
        <p14:creationId xmlns:p14="http://schemas.microsoft.com/office/powerpoint/2010/main" val="74900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9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7">
                                            <p:graphicEl>
                                              <a:chart seriesIdx="0" categoryIdx="9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categoryEl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/>
                <a:cs typeface="Arial"/>
              </a:rPr>
              <a:t>Financial 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I have no financial disclosures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741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C0949ED-AE49-4368-A5ED-0DBCC8A29541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F8F597A6-087B-4DF2-B64E-54A3F8F4A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362"/>
            <a:ext cx="8189366" cy="1143000"/>
          </a:xfrm>
        </p:spPr>
        <p:txBody>
          <a:bodyPr>
            <a:no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High-income countries </a:t>
            </a:r>
            <a:b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</a:rPr>
              <a:t>(GNI per capita &gt; $12,056)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79C54F-0F22-4532-ADC1-021B27046A60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prstClr val="black"/>
                </a:solidFill>
                <a:latin typeface="Arial"/>
                <a:cs typeface="Arial"/>
              </a:rPr>
              <a:t>WHO Global Health Estimates 2016, World Bank 2017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DE92397C-785C-483E-81B0-0D2E0B8142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2356495"/>
              </p:ext>
            </p:extLst>
          </p:nvPr>
        </p:nvGraphicFramePr>
        <p:xfrm>
          <a:off x="457200" y="1413232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0376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C3D87C5-C188-44A3-A69A-E86A9468BF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7408068"/>
              </p:ext>
            </p:extLst>
          </p:nvPr>
        </p:nvGraphicFramePr>
        <p:xfrm>
          <a:off x="-37578" y="112545"/>
          <a:ext cx="4711447" cy="2849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840E5BE-31F7-4A75-AFE5-3E7BA25A7D74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prstClr val="black"/>
                </a:solidFill>
                <a:latin typeface="Arial"/>
                <a:cs typeface="Arial"/>
              </a:rPr>
              <a:t>WHO Global Health Estimates 2016, World Bank 2017</a:t>
            </a:r>
          </a:p>
        </p:txBody>
      </p:sp>
    </p:spTree>
    <p:extLst>
      <p:ext uri="{BB962C8B-B14F-4D97-AF65-F5344CB8AC3E}">
        <p14:creationId xmlns:p14="http://schemas.microsoft.com/office/powerpoint/2010/main" val="1232263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C3D87C5-C188-44A3-A69A-E86A9468BF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503267"/>
              </p:ext>
            </p:extLst>
          </p:nvPr>
        </p:nvGraphicFramePr>
        <p:xfrm>
          <a:off x="-37578" y="112545"/>
          <a:ext cx="4711447" cy="2849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840E5BE-31F7-4A75-AFE5-3E7BA25A7D74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prstClr val="black"/>
                </a:solidFill>
                <a:latin typeface="Arial"/>
                <a:cs typeface="Arial"/>
              </a:rPr>
              <a:t>WHO Global Health Estimates 2016, World Bank 2017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AB02366-7408-4BD3-BB13-C7BB44AFB4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887591"/>
              </p:ext>
            </p:extLst>
          </p:nvPr>
        </p:nvGraphicFramePr>
        <p:xfrm>
          <a:off x="4434840" y="104861"/>
          <a:ext cx="4709160" cy="2852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5C46A5D5-4211-448D-960C-522FC172E9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1939511"/>
              </p:ext>
            </p:extLst>
          </p:nvPr>
        </p:nvGraphicFramePr>
        <p:xfrm>
          <a:off x="241316" y="3143799"/>
          <a:ext cx="4432553" cy="2852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2490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14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C3D87C5-C188-44A3-A69A-E86A9468BF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8613099"/>
              </p:ext>
            </p:extLst>
          </p:nvPr>
        </p:nvGraphicFramePr>
        <p:xfrm>
          <a:off x="-37578" y="112545"/>
          <a:ext cx="4711447" cy="2849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840E5BE-31F7-4A75-AFE5-3E7BA25A7D74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prstClr val="black"/>
                </a:solidFill>
                <a:latin typeface="Arial"/>
                <a:cs typeface="Arial"/>
              </a:rPr>
              <a:t>WHO Global Health Estimates 2016, World Bank 2017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AB02366-7408-4BD3-BB13-C7BB44AFB4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7675414"/>
              </p:ext>
            </p:extLst>
          </p:nvPr>
        </p:nvGraphicFramePr>
        <p:xfrm>
          <a:off x="4434840" y="104861"/>
          <a:ext cx="4709160" cy="2852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5C46A5D5-4211-448D-960C-522FC172E9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281205"/>
              </p:ext>
            </p:extLst>
          </p:nvPr>
        </p:nvGraphicFramePr>
        <p:xfrm>
          <a:off x="241316" y="3143799"/>
          <a:ext cx="4432553" cy="2852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6A21A6AF-42A2-4E38-A291-D4F5A92435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3000605"/>
              </p:ext>
            </p:extLst>
          </p:nvPr>
        </p:nvGraphicFramePr>
        <p:xfrm>
          <a:off x="4734260" y="3144698"/>
          <a:ext cx="4409740" cy="2852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14483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771ABB2-1E12-4C1C-A8D4-7521B6AC4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2818"/>
            <a:ext cx="8367224" cy="1143000"/>
          </a:xfrm>
        </p:spPr>
        <p:txBody>
          <a:bodyPr>
            <a:noAutofit/>
          </a:bodyPr>
          <a:lstStyle/>
          <a:p>
            <a:pPr algn="l"/>
            <a:r>
              <a:rPr lang="en-US" sz="3450" b="0" dirty="0">
                <a:solidFill>
                  <a:schemeClr val="tx1"/>
                </a:solidFill>
                <a:latin typeface="Arial" panose="020B0604020202020204" pitchFamily="34" charset="0"/>
              </a:rPr>
              <a:t>Pollution is a major contributor to mortality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45B5BF1-0E2B-4A53-9CB0-36C3BCD5F07E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A9675BE-A8EC-4C32-9C64-B91017D3F817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prstClr val="black"/>
                </a:solidFill>
                <a:latin typeface="Arial"/>
                <a:cs typeface="Arial"/>
              </a:rPr>
              <a:t>Landrigan et al. Lancet 2018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61DCAE8-65E8-4DA0-AC54-FB7CF264D02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57200" y="1430166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7899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771ABB2-1E12-4C1C-A8D4-7521B6AC4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2818"/>
            <a:ext cx="8367224" cy="1143000"/>
          </a:xfrm>
        </p:spPr>
        <p:txBody>
          <a:bodyPr>
            <a:noAutofit/>
          </a:bodyPr>
          <a:lstStyle/>
          <a:p>
            <a:pPr algn="l"/>
            <a:r>
              <a:rPr lang="en-US" sz="3500" b="0" dirty="0">
                <a:solidFill>
                  <a:schemeClr val="tx1"/>
                </a:solidFill>
                <a:latin typeface="Arial" panose="020B0604020202020204" pitchFamily="34" charset="0"/>
              </a:rPr>
              <a:t>Too many deaths from tobacco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45B5BF1-0E2B-4A53-9CB0-36C3BCD5F07E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A9675BE-A8EC-4C32-9C64-B91017D3F817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prstClr val="black"/>
                </a:solidFill>
                <a:latin typeface="Arial"/>
                <a:cs typeface="Arial"/>
              </a:rPr>
              <a:t>Landrigan et al. Lancet 2018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61DCAE8-65E8-4DA0-AC54-FB7CF264D0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371216"/>
              </p:ext>
            </p:extLst>
          </p:nvPr>
        </p:nvGraphicFramePr>
        <p:xfrm>
          <a:off x="457200" y="1430166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41561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512BA9-462F-4255-876F-DE108D93E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0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Tobacco use increases mortality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12CC2-C7AD-43FF-B081-FBC8AD5C4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</a:rPr>
              <a:t>Increased risk of TB, cancers, COPD, CVD, and stroke</a:t>
            </a: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</a:rPr>
              <a:t>In 2015, 6.4 million deaths (11.5%) were attributable to smoking worldwide</a:t>
            </a:r>
          </a:p>
          <a:p>
            <a:endParaRPr lang="en-US" sz="2800" dirty="0">
              <a:latin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</a:rPr>
              <a:t>In Asia, 2 million deaths of adults 45 years or older were attributable to smoking in 2014 </a:t>
            </a:r>
          </a:p>
          <a:p>
            <a:pPr lvl="1"/>
            <a:r>
              <a:rPr lang="en-US" sz="2400" dirty="0">
                <a:latin typeface="Arial" panose="020B0604020202020204" pitchFamily="34" charset="0"/>
              </a:rPr>
              <a:t>19.1% of all deaths in Asia that year</a:t>
            </a:r>
            <a:endParaRPr lang="en-US" sz="2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79AA68-089D-4070-AF09-C989A0BE072C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9005CF5-6F6B-479D-BF8C-C096175E3CF5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prstClr val="black"/>
                </a:solidFill>
                <a:latin typeface="Arial"/>
                <a:cs typeface="Arial"/>
              </a:rPr>
              <a:t>GBD 2015 Tobacco Collaborators Lancet 2017; Zheng et al. PLoS Medicine 2014</a:t>
            </a:r>
          </a:p>
        </p:txBody>
      </p:sp>
    </p:spTree>
    <p:extLst>
      <p:ext uri="{BB962C8B-B14F-4D97-AF65-F5344CB8AC3E}">
        <p14:creationId xmlns:p14="http://schemas.microsoft.com/office/powerpoint/2010/main" val="3411187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533898-8B19-453D-9B80-7C8DA6212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1417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Impact of tobacco on PWH mortality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EFC8DBC-5941-47D3-BB0B-B502460103E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88C34B3D-F8F5-47B0-BCD6-953C7DB00466}"/>
              </a:ext>
            </a:extLst>
          </p:cNvPr>
          <p:cNvGrpSpPr/>
          <p:nvPr/>
        </p:nvGrpSpPr>
        <p:grpSpPr>
          <a:xfrm>
            <a:off x="457199" y="1500151"/>
            <a:ext cx="8443733" cy="4588277"/>
            <a:chOff x="457199" y="1500151"/>
            <a:chExt cx="8443733" cy="4588277"/>
          </a:xfrm>
        </p:grpSpPr>
        <p:graphicFrame>
          <p:nvGraphicFramePr>
            <p:cNvPr id="7" name="Content Placeholder 3">
              <a:extLst>
                <a:ext uri="{FF2B5EF4-FFF2-40B4-BE49-F238E27FC236}">
                  <a16:creationId xmlns:a16="http://schemas.microsoft.com/office/drawing/2014/main" id="{80F4468E-062E-469E-AE5C-EE2AB1C88942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71134508"/>
                </p:ext>
              </p:extLst>
            </p:nvPr>
          </p:nvGraphicFramePr>
          <p:xfrm>
            <a:off x="457199" y="1516428"/>
            <a:ext cx="8229600" cy="4572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ED2BCFD-8374-4FB6-9557-7AD265AA3954}"/>
                </a:ext>
              </a:extLst>
            </p:cNvPr>
            <p:cNvSpPr/>
            <p:nvPr/>
          </p:nvSpPr>
          <p:spPr>
            <a:xfrm>
              <a:off x="3512111" y="1500151"/>
              <a:ext cx="799991" cy="504326"/>
            </a:xfrm>
            <a:prstGeom prst="ellipse">
              <a:avLst/>
            </a:prstGeom>
            <a:solidFill>
              <a:srgbClr val="A5A5A5">
                <a:lumMod val="60000"/>
                <a:lumOff val="4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-X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AD71D8-A171-442A-8BCA-9C388B450545}"/>
                </a:ext>
              </a:extLst>
            </p:cNvPr>
            <p:cNvSpPr txBox="1"/>
            <p:nvPr/>
          </p:nvSpPr>
          <p:spPr>
            <a:xfrm>
              <a:off x="4312102" y="1573590"/>
              <a:ext cx="458883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=Years of life lost, compared to never smokers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F3E3DBC-34D3-4AFB-BEA3-8363CCAFBA53}"/>
                </a:ext>
              </a:extLst>
            </p:cNvPr>
            <p:cNvSpPr/>
            <p:nvPr/>
          </p:nvSpPr>
          <p:spPr>
            <a:xfrm>
              <a:off x="4489498" y="3140982"/>
              <a:ext cx="799992" cy="504326"/>
            </a:xfrm>
            <a:prstGeom prst="ellipse">
              <a:avLst/>
            </a:prstGeom>
            <a:solidFill>
              <a:srgbClr val="82D8F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-1.0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2D080BD-DE10-4CF0-A99E-D35541676D67}"/>
                </a:ext>
              </a:extLst>
            </p:cNvPr>
            <p:cNvSpPr/>
            <p:nvPr/>
          </p:nvSpPr>
          <p:spPr>
            <a:xfrm>
              <a:off x="6206257" y="4025070"/>
              <a:ext cx="804672" cy="502920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-6.7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282773B7-ACF9-4D8A-8360-7D6AE4405038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prstClr val="black"/>
                </a:solidFill>
                <a:latin typeface="Arial"/>
                <a:cs typeface="Arial"/>
              </a:rPr>
              <a:t>Reddy et al. JID 2016</a:t>
            </a:r>
          </a:p>
        </p:txBody>
      </p:sp>
    </p:spTree>
    <p:extLst>
      <p:ext uri="{BB962C8B-B14F-4D97-AF65-F5344CB8AC3E}">
        <p14:creationId xmlns:p14="http://schemas.microsoft.com/office/powerpoint/2010/main" val="42926970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F600FFC-D272-4141-9A0E-954D7FBE4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Cancer cases are increasing worldwide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A0D5044-344D-419D-959C-D89B6662F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351134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</a:rPr>
              <a:t>28% more cancer cases in 2016 compared to 2006</a:t>
            </a:r>
          </a:p>
          <a:p>
            <a:pPr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C39B498-5238-4D90-B402-7A7BF9354AED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8FA9B1A-EB0E-4EE2-9D85-FA86F31549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583068"/>
            <a:ext cx="8202349" cy="3200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9640F1C-5DB2-48F1-98BA-E82A8766CD48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Burden of Diseases Cancer Collaboration JAMA Oncology 2018</a:t>
            </a:r>
          </a:p>
        </p:txBody>
      </p:sp>
    </p:spTree>
    <p:extLst>
      <p:ext uri="{BB962C8B-B14F-4D97-AF65-F5344CB8AC3E}">
        <p14:creationId xmlns:p14="http://schemas.microsoft.com/office/powerpoint/2010/main" val="19332692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F600FFC-D272-4141-9A0E-954D7FBE4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Disparities in cancer deaths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A0D5044-344D-419D-959C-D89B6662F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latin typeface="Arial"/>
                <a:cs typeface="Arial"/>
              </a:rPr>
              <a:t>Cancer deaths are rising in LMIC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C39B498-5238-4D90-B402-7A7BF9354AED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9640F1C-5DB2-48F1-98BA-E82A8766CD48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Burden of Diseases Cancer Collaboration JAMA Oncology 2018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7BE4751-2522-4266-A6C0-3472DEB1DBCC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522217"/>
            <a:ext cx="8229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4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HIV and TB are synergistic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B670C30-8134-47F0-B944-521055D648A1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/>
                <a:cs typeface="Arial"/>
              </a:rPr>
              <a:t>Adapted from Tsai et al. Soc Sci Med 2018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D895C1DA-01E1-420E-9570-4F9BBE25ABAC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>
            <a:extLst>
              <a:ext uri="{FF2B5EF4-FFF2-40B4-BE49-F238E27FC236}">
                <a16:creationId xmlns:a16="http://schemas.microsoft.com/office/drawing/2014/main" id="{29F8B3A4-2100-41BB-927B-194A93D99C2D}"/>
              </a:ext>
            </a:extLst>
          </p:cNvPr>
          <p:cNvGrpSpPr/>
          <p:nvPr/>
        </p:nvGrpSpPr>
        <p:grpSpPr>
          <a:xfrm>
            <a:off x="2183338" y="2736544"/>
            <a:ext cx="5031203" cy="1004552"/>
            <a:chOff x="2024220" y="2956737"/>
            <a:chExt cx="5031203" cy="1004552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E9030E46-A5CC-4000-93B2-E60A62966582}"/>
                </a:ext>
              </a:extLst>
            </p:cNvPr>
            <p:cNvSpPr/>
            <p:nvPr/>
          </p:nvSpPr>
          <p:spPr>
            <a:xfrm>
              <a:off x="2024220" y="2956737"/>
              <a:ext cx="1143111" cy="10045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HIV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F025924-29F0-49CC-9454-990F7581656F}"/>
                </a:ext>
              </a:extLst>
            </p:cNvPr>
            <p:cNvSpPr txBox="1"/>
            <p:nvPr/>
          </p:nvSpPr>
          <p:spPr>
            <a:xfrm>
              <a:off x="5912423" y="3066598"/>
              <a:ext cx="114300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rgbClr val="FF99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TB</a:t>
              </a:r>
              <a:endParaRPr lang="en-US" sz="4500" dirty="0">
                <a:solidFill>
                  <a:srgbClr val="FF993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C3C858FF-3691-4256-9A79-CD66915BE9E9}"/>
                </a:ext>
              </a:extLst>
            </p:cNvPr>
            <p:cNvCxnSpPr>
              <a:cxnSpLocks/>
            </p:cNvCxnSpPr>
            <p:nvPr/>
          </p:nvCxnSpPr>
          <p:spPr>
            <a:xfrm>
              <a:off x="3231876" y="3318051"/>
              <a:ext cx="2578608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8E6CC9E3-6093-486E-8A21-3E50C8EBB5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67331" y="3554498"/>
              <a:ext cx="2574578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081770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50AAE16-DFB4-4FEC-B4E8-A170E9C7D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9892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Diabetes prevalence worldwide is rising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2B7A57E-9779-4995-AFE6-FD7AE06BEA2B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1A63E55-1793-4C05-BDD6-5EF6A091315E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NCD Risk Factor Collaboration Lancet 2016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E5F3AF4C-93E6-4CE3-9ADD-871FE79912D8}"/>
              </a:ext>
            </a:extLst>
          </p:cNvPr>
          <p:cNvGraphicFramePr>
            <a:graphicFrameLocks/>
          </p:cNvGraphicFramePr>
          <p:nvPr/>
        </p:nvGraphicFramePr>
        <p:xfrm>
          <a:off x="457200" y="1452892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03874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1041C1F-4D2E-4FF1-ABCB-91372F8ED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9892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Diabetes care cascade in South Africa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C490443-F3E8-47D4-B9C7-EB7C793F0F5E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A66DC19-EF96-450F-AE8C-BCA436CFDFC8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Stokes et al. PLoS One 2017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19BFC3E-172A-4BAD-B85B-B5124A3BB4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705873"/>
              </p:ext>
            </p:extLst>
          </p:nvPr>
        </p:nvGraphicFramePr>
        <p:xfrm>
          <a:off x="457200" y="1452892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03483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B36FE35-A4D7-4AE4-AF8C-718C366D4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123957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Diabetes care cascade in the US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C1B54EB-D5A4-4BB2-88ED-B1E78BD6F977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475BBD7-2064-443C-80F4-0F2C56A57D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7086059"/>
              </p:ext>
            </p:extLst>
          </p:nvPr>
        </p:nvGraphicFramePr>
        <p:xfrm>
          <a:off x="457200" y="1452892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2BA60C2-9234-457A-B780-9D046962F7AF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prstClr val="black"/>
                </a:solidFill>
                <a:latin typeface="Arial"/>
                <a:cs typeface="Arial"/>
              </a:rPr>
              <a:t>Ali et al. Ann Int Med 2014</a:t>
            </a:r>
          </a:p>
        </p:txBody>
      </p:sp>
    </p:spTree>
    <p:extLst>
      <p:ext uri="{BB962C8B-B14F-4D97-AF65-F5344CB8AC3E}">
        <p14:creationId xmlns:p14="http://schemas.microsoft.com/office/powerpoint/2010/main" val="21519153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F0746FE-1F46-4DFD-AE5E-FDF681A1FFAC}"/>
              </a:ext>
            </a:extLst>
          </p:cNvPr>
          <p:cNvGrpSpPr/>
          <p:nvPr/>
        </p:nvGrpSpPr>
        <p:grpSpPr>
          <a:xfrm>
            <a:off x="1820052" y="1482567"/>
            <a:ext cx="5649626" cy="4745508"/>
            <a:chOff x="3052241" y="1726860"/>
            <a:chExt cx="5649626" cy="474550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39E562D-4B83-46A4-B437-563334B6F314}"/>
                </a:ext>
              </a:extLst>
            </p:cNvPr>
            <p:cNvSpPr/>
            <p:nvPr/>
          </p:nvSpPr>
          <p:spPr>
            <a:xfrm>
              <a:off x="4377343" y="1726860"/>
              <a:ext cx="3092335" cy="2709949"/>
            </a:xfrm>
            <a:prstGeom prst="ellipse">
              <a:avLst/>
            </a:prstGeom>
            <a:solidFill>
              <a:srgbClr val="FFFF00">
                <a:alpha val="54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latin typeface="Raleway" panose="020B0503030101060003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EC359DA-E039-495F-943D-38CAAA6AE58A}"/>
                </a:ext>
              </a:extLst>
            </p:cNvPr>
            <p:cNvSpPr/>
            <p:nvPr/>
          </p:nvSpPr>
          <p:spPr>
            <a:xfrm>
              <a:off x="4405744" y="3893371"/>
              <a:ext cx="3092335" cy="2578997"/>
            </a:xfrm>
            <a:prstGeom prst="rect">
              <a:avLst/>
            </a:prstGeom>
            <a:solidFill>
              <a:srgbClr val="54CAF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latin typeface="Raleway" panose="020B0503030101060003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09E09D9-9350-4DFC-98EA-6EBED5E2894B}"/>
                </a:ext>
              </a:extLst>
            </p:cNvPr>
            <p:cNvSpPr/>
            <p:nvPr/>
          </p:nvSpPr>
          <p:spPr>
            <a:xfrm>
              <a:off x="3052241" y="2774412"/>
              <a:ext cx="3092335" cy="2709949"/>
            </a:xfrm>
            <a:prstGeom prst="ellipse">
              <a:avLst/>
            </a:prstGeom>
            <a:solidFill>
              <a:srgbClr val="C00000">
                <a:alpha val="68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latin typeface="Raleway" panose="020B0503030101060003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A60115F-3025-47C5-9214-CD66C3CF1A73}"/>
                </a:ext>
              </a:extLst>
            </p:cNvPr>
            <p:cNvSpPr/>
            <p:nvPr/>
          </p:nvSpPr>
          <p:spPr>
            <a:xfrm>
              <a:off x="5609532" y="2917987"/>
              <a:ext cx="3092335" cy="2709949"/>
            </a:xfrm>
            <a:prstGeom prst="ellipse">
              <a:avLst/>
            </a:prstGeom>
            <a:solidFill>
              <a:srgbClr val="0070C0">
                <a:alpha val="63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latin typeface="Raleway" panose="020B0503030101060003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F2563B7-D21F-4EBA-82A0-F454D62042D0}"/>
                </a:ext>
              </a:extLst>
            </p:cNvPr>
            <p:cNvSpPr txBox="1"/>
            <p:nvPr/>
          </p:nvSpPr>
          <p:spPr>
            <a:xfrm>
              <a:off x="4928406" y="5619264"/>
              <a:ext cx="20470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Hypertension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F53BB54-3EFC-4860-A3C6-874C552D0717}"/>
                </a:ext>
              </a:extLst>
            </p:cNvPr>
            <p:cNvSpPr txBox="1"/>
            <p:nvPr/>
          </p:nvSpPr>
          <p:spPr>
            <a:xfrm>
              <a:off x="5137262" y="1865916"/>
              <a:ext cx="162929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Kidney disease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E3D228C-353B-4623-9959-61FA1872EB4D}"/>
                </a:ext>
              </a:extLst>
            </p:cNvPr>
            <p:cNvSpPr txBox="1"/>
            <p:nvPr/>
          </p:nvSpPr>
          <p:spPr>
            <a:xfrm>
              <a:off x="3386656" y="3893371"/>
              <a:ext cx="10806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Stroke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8124FAF-9FCF-462E-AED1-B771C0CB2C97}"/>
                </a:ext>
              </a:extLst>
            </p:cNvPr>
            <p:cNvSpPr txBox="1"/>
            <p:nvPr/>
          </p:nvSpPr>
          <p:spPr>
            <a:xfrm>
              <a:off x="7469678" y="3893371"/>
              <a:ext cx="10874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CVD</a:t>
              </a:r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042ABC54-6D36-4744-AF86-0D549BCF2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5429"/>
            <a:ext cx="8123957" cy="1143000"/>
          </a:xfrm>
        </p:spPr>
        <p:txBody>
          <a:bodyPr>
            <a:no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Hypertension leads to serious disease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D079EB5-0EBA-42CF-AD7F-7D40F40E8B9A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6363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3B34F6F-26AC-424A-A7BB-64D637E37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123957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Hypertension prevalence globally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1205C0-C7CC-4947-AB8F-B91998844408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F2FAF99-138A-45FF-B02A-AB822DC74125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/>
                <a:cs typeface="Arial"/>
              </a:rPr>
              <a:t>Mills et al. Circulation 2016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E94EFB6-1B45-4A18-83DD-71B83EECA3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1568603"/>
              </p:ext>
            </p:extLst>
          </p:nvPr>
        </p:nvGraphicFramePr>
        <p:xfrm>
          <a:off x="457200" y="1417639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81846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1041C1F-4D2E-4FF1-ABCB-91372F8ED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9892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Hypertension care cascade in Malawi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C490443-F3E8-47D4-B9C7-EB7C793F0F5E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A66DC19-EF96-450F-AE8C-BCA436CFDFC8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 et al. Lancet Diabetes Endocrinol 2018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FDA822B-7AB6-43BE-ABDE-C5EBF57A24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10122"/>
              </p:ext>
            </p:extLst>
          </p:nvPr>
        </p:nvGraphicFramePr>
        <p:xfrm>
          <a:off x="457200" y="1452892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60658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3B34F6F-26AC-424A-A7BB-64D637E37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123957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Depression care cascade in the US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1205C0-C7CC-4947-AB8F-B91998844408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C95067A-40CF-4FD2-94B0-4F14D39193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0173175"/>
              </p:ext>
            </p:extLst>
          </p:nvPr>
        </p:nvGraphicFramePr>
        <p:xfrm>
          <a:off x="457200" y="1417639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F2FAF99-138A-45FF-B02A-AB822DC74125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/>
                <a:cs typeface="Arial"/>
              </a:rPr>
              <a:t>Pence et al. Curr Psychiatry Rep 2012</a:t>
            </a:r>
          </a:p>
        </p:txBody>
      </p:sp>
    </p:spTree>
    <p:extLst>
      <p:ext uri="{BB962C8B-B14F-4D97-AF65-F5344CB8AC3E}">
        <p14:creationId xmlns:p14="http://schemas.microsoft.com/office/powerpoint/2010/main" val="22414359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15B3873-E23D-41DF-89D2-887762F2D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8494"/>
            <a:ext cx="8123957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Care cascades must be improved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8012E13-9220-47B3-9D1E-662FA01D0347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482A0C6-B10B-4BB4-92FD-91523F2407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4908704"/>
              </p:ext>
            </p:extLst>
          </p:nvPr>
        </p:nvGraphicFramePr>
        <p:xfrm>
          <a:off x="457200" y="143149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40640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C36A13A-C83A-454B-9F9C-1A4483B3B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489" y="277903"/>
            <a:ext cx="8446077" cy="1143000"/>
          </a:xfrm>
        </p:spPr>
        <p:txBody>
          <a:bodyPr>
            <a:noAutofit/>
          </a:bodyPr>
          <a:lstStyle/>
          <a:p>
            <a:pPr algn="l"/>
            <a:r>
              <a:rPr lang="en-US" sz="3500" b="0" dirty="0">
                <a:solidFill>
                  <a:schemeClr val="tx1"/>
                </a:solidFill>
                <a:latin typeface="Arial" panose="020B0604020202020204" pitchFamily="34" charset="0"/>
              </a:rPr>
              <a:t>Strengthening health systems is essential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7B9F51-5889-491D-8066-A9C011760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</a:rPr>
              <a:t>Tobacco use, diabetes, hypertension, and depression have intervenable targets to improve outcomes and quality of life</a:t>
            </a: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</a:rPr>
              <a:t>As a model of chronic disease treatment, global HIV care suggests innovations to increase diagnosis, linkage, treatment, and retention</a:t>
            </a:r>
          </a:p>
          <a:p>
            <a:endParaRPr lang="en-US" sz="3600" dirty="0">
              <a:latin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1CD1945-A834-4EF1-B53B-535D788F9373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5143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341D53C-AB39-4A61-A326-6025B1A9B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123957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Medications are too often not available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B9732E8-4B57-4C39-8689-A4977E36A164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F89002A-F553-4288-B424-B745A1192C30}"/>
              </a:ext>
            </a:extLst>
          </p:cNvPr>
          <p:cNvSpPr txBox="1"/>
          <p:nvPr/>
        </p:nvSpPr>
        <p:spPr>
          <a:xfrm>
            <a:off x="7254240" y="4986528"/>
            <a:ext cx="1560576" cy="4267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9599A2-A5CC-43E1-8F82-F01C2DDF082F}"/>
              </a:ext>
            </a:extLst>
          </p:cNvPr>
          <p:cNvSpPr txBox="1"/>
          <p:nvPr/>
        </p:nvSpPr>
        <p:spPr>
          <a:xfrm>
            <a:off x="457200" y="6108557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/>
                <a:cs typeface="Arial"/>
              </a:rPr>
              <a:t>Attaei et al. Lancet Public Health 2017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F65BC7F-9B48-4AD4-886C-86410735A9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650119"/>
              </p:ext>
            </p:extLst>
          </p:nvPr>
        </p:nvGraphicFramePr>
        <p:xfrm>
          <a:off x="457200" y="1417639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4802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Additional impact of diabetes (DM)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B670C30-8134-47F0-B944-521055D648A1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/>
                <a:cs typeface="Arial"/>
              </a:rPr>
              <a:t>Adapted from Tsai et al. Soc Sci Med 2018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D895C1DA-01E1-420E-9570-4F9BBE25ABAC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A52EA0E-C50F-4673-B118-EF5BBDB583A8}"/>
              </a:ext>
            </a:extLst>
          </p:cNvPr>
          <p:cNvGrpSpPr/>
          <p:nvPr/>
        </p:nvGrpSpPr>
        <p:grpSpPr>
          <a:xfrm>
            <a:off x="2183338" y="1423990"/>
            <a:ext cx="5031203" cy="2317106"/>
            <a:chOff x="2183338" y="1423990"/>
            <a:chExt cx="5031203" cy="2317106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29F8B3A4-2100-41BB-927B-194A93D99C2D}"/>
                </a:ext>
              </a:extLst>
            </p:cNvPr>
            <p:cNvGrpSpPr/>
            <p:nvPr/>
          </p:nvGrpSpPr>
          <p:grpSpPr>
            <a:xfrm>
              <a:off x="2183338" y="2736544"/>
              <a:ext cx="5031203" cy="1004552"/>
              <a:chOff x="2024220" y="2956737"/>
              <a:chExt cx="5031203" cy="1004552"/>
            </a:xfrm>
          </p:grpSpPr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E9030E46-A5CC-4000-93B2-E60A62966582}"/>
                  </a:ext>
                </a:extLst>
              </p:cNvPr>
              <p:cNvSpPr/>
              <p:nvPr/>
            </p:nvSpPr>
            <p:spPr>
              <a:xfrm>
                <a:off x="2024220" y="2956737"/>
                <a:ext cx="1143111" cy="100455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HIV</a:t>
                </a: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CF025924-29F0-49CC-9454-990F7581656F}"/>
                  </a:ext>
                </a:extLst>
              </p:cNvPr>
              <p:cNvSpPr txBox="1"/>
              <p:nvPr/>
            </p:nvSpPr>
            <p:spPr>
              <a:xfrm>
                <a:off x="5912423" y="3066598"/>
                <a:ext cx="1143000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solidFill>
                      <a:srgbClr val="FF99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TB</a:t>
                </a:r>
                <a:endParaRPr lang="en-US" sz="4500" dirty="0">
                  <a:solidFill>
                    <a:srgbClr val="FF993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06" name="Straight Arrow Connector 105">
                <a:extLst>
                  <a:ext uri="{FF2B5EF4-FFF2-40B4-BE49-F238E27FC236}">
                    <a16:creationId xmlns:a16="http://schemas.microsoft.com/office/drawing/2014/main" id="{C3C858FF-3691-4256-9A79-CD66915BE9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31876" y="3318051"/>
                <a:ext cx="2578608" cy="0"/>
              </a:xfrm>
              <a:prstGeom prst="straightConnector1">
                <a:avLst/>
              </a:prstGeom>
              <a:ln w="3810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>
                <a:extLst>
                  <a:ext uri="{FF2B5EF4-FFF2-40B4-BE49-F238E27FC236}">
                    <a16:creationId xmlns:a16="http://schemas.microsoft.com/office/drawing/2014/main" id="{8E6CC9E3-6093-486E-8A21-3E50C8EBB5C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167331" y="3554498"/>
                <a:ext cx="2574578" cy="0"/>
              </a:xfrm>
              <a:prstGeom prst="straightConnector1">
                <a:avLst/>
              </a:prstGeom>
              <a:ln w="3810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52BAB23D-B414-4F79-8739-737BDA8EACF4}"/>
                </a:ext>
              </a:extLst>
            </p:cNvPr>
            <p:cNvSpPr/>
            <p:nvPr/>
          </p:nvSpPr>
          <p:spPr>
            <a:xfrm>
              <a:off x="3871513" y="1423990"/>
              <a:ext cx="1603420" cy="10045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DM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98A4D5F6-3968-40AF-B610-CB53941268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24980" y="2172052"/>
              <a:ext cx="914400" cy="78638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D77933EE-98A0-4D2F-82D3-3E878F8A90AA}"/>
                </a:ext>
              </a:extLst>
            </p:cNvPr>
            <p:cNvCxnSpPr>
              <a:cxnSpLocks/>
            </p:cNvCxnSpPr>
            <p:nvPr/>
          </p:nvCxnSpPr>
          <p:spPr>
            <a:xfrm>
              <a:off x="5182621" y="2185955"/>
              <a:ext cx="909496" cy="782006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24396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341D53C-AB39-4A61-A326-6025B1A9B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123957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Medications are too often not available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B9732E8-4B57-4C39-8689-A4977E36A164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F89002A-F553-4288-B424-B745A1192C30}"/>
              </a:ext>
            </a:extLst>
          </p:cNvPr>
          <p:cNvSpPr txBox="1"/>
          <p:nvPr/>
        </p:nvSpPr>
        <p:spPr>
          <a:xfrm>
            <a:off x="7254240" y="4986528"/>
            <a:ext cx="1560576" cy="4267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9599A2-A5CC-43E1-8F82-F01C2DDF082F}"/>
              </a:ext>
            </a:extLst>
          </p:cNvPr>
          <p:cNvSpPr txBox="1"/>
          <p:nvPr/>
        </p:nvSpPr>
        <p:spPr>
          <a:xfrm>
            <a:off x="457200" y="6108557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/>
                <a:cs typeface="Arial"/>
              </a:rPr>
              <a:t>Attaei et al. Lancet Public Health 2017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F65BC7F-9B48-4AD4-886C-86410735A9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4644583"/>
              </p:ext>
            </p:extLst>
          </p:nvPr>
        </p:nvGraphicFramePr>
        <p:xfrm>
          <a:off x="457200" y="1417639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39F6343-6893-4696-91EE-4A451F8BC165}"/>
              </a:ext>
            </a:extLst>
          </p:cNvPr>
          <p:cNvSpPr/>
          <p:nvPr/>
        </p:nvSpPr>
        <p:spPr>
          <a:xfrm>
            <a:off x="5079612" y="1393807"/>
            <a:ext cx="1674598" cy="3533262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1944F-DB80-4809-87E4-E05021E5015E}"/>
              </a:ext>
            </a:extLst>
          </p:cNvPr>
          <p:cNvSpPr/>
          <p:nvPr/>
        </p:nvSpPr>
        <p:spPr>
          <a:xfrm>
            <a:off x="6829567" y="1393807"/>
            <a:ext cx="1674598" cy="3533262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043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927727F-5106-4D8A-BE0B-9637316E2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123957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Medications are often not affordable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9C8B59F-1E85-4D85-9D84-62C16839DB95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F3472F2-BEDE-468E-BF7A-F6FD84ECCDF9}"/>
              </a:ext>
            </a:extLst>
          </p:cNvPr>
          <p:cNvSpPr txBox="1"/>
          <p:nvPr/>
        </p:nvSpPr>
        <p:spPr>
          <a:xfrm>
            <a:off x="457200" y="6108557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/>
                <a:cs typeface="Arial"/>
              </a:rPr>
              <a:t>Attaei et al. Lancet Public Health 2017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B696ED5-4134-429D-BB99-3AEE4B70AE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141304"/>
              </p:ext>
            </p:extLst>
          </p:nvPr>
        </p:nvGraphicFramePr>
        <p:xfrm>
          <a:off x="457200" y="1417639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2384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927727F-5106-4D8A-BE0B-9637316E2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123957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Medications are often not affordable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9C8B59F-1E85-4D85-9D84-62C16839DB95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F3472F2-BEDE-468E-BF7A-F6FD84ECCDF9}"/>
              </a:ext>
            </a:extLst>
          </p:cNvPr>
          <p:cNvSpPr txBox="1"/>
          <p:nvPr/>
        </p:nvSpPr>
        <p:spPr>
          <a:xfrm>
            <a:off x="457200" y="6108557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/>
                <a:cs typeface="Arial"/>
              </a:rPr>
              <a:t>Attaei et al. Lancet Public Health 2017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B696ED5-4134-429D-BB99-3AEE4B70AEA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57200" y="1417639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545CD92-54BA-4A23-A897-AB3839E7708A}"/>
              </a:ext>
            </a:extLst>
          </p:cNvPr>
          <p:cNvSpPr/>
          <p:nvPr/>
        </p:nvSpPr>
        <p:spPr>
          <a:xfrm>
            <a:off x="6739362" y="4203264"/>
            <a:ext cx="515993" cy="972273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693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Road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A6A6A6"/>
                </a:solidFill>
                <a:latin typeface="Arial" panose="020B0604020202020204" pitchFamily="34" charset="0"/>
              </a:rPr>
              <a:t>Challenges and successes of global HIV treatment scale-up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rgbClr val="A6A6A6"/>
              </a:solidFill>
              <a:latin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HIV co-exists with a wide range of other health-related issues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</a:rPr>
              <a:t>Syndemics framework suggests opportunities to maximize impact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9997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12C8889-3B0B-487C-A6AF-D513C2FC5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3140"/>
            <a:ext cx="8404212" cy="1143000"/>
          </a:xfrm>
        </p:spPr>
        <p:txBody>
          <a:bodyPr>
            <a:noAutofit/>
          </a:bodyPr>
          <a:lstStyle/>
          <a:p>
            <a:pPr algn="l"/>
            <a:r>
              <a:rPr lang="en-US" sz="3500" b="0" dirty="0">
                <a:solidFill>
                  <a:schemeClr val="tx1"/>
                </a:solidFill>
                <a:latin typeface="Arial"/>
                <a:cs typeface="Arial"/>
              </a:rPr>
              <a:t>Syndemics worsen health outcomes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8B5565F-BDDD-4C76-B272-CA1648699D21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666E2C-6A1F-4CE5-8DEC-5F0D44DDC68E}"/>
              </a:ext>
            </a:extLst>
          </p:cNvPr>
          <p:cNvSpPr txBox="1">
            <a:spLocks/>
          </p:cNvSpPr>
          <p:nvPr/>
        </p:nvSpPr>
        <p:spPr>
          <a:xfrm>
            <a:off x="457200" y="152872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Arial" panose="020B0604020202020204" pitchFamily="34" charset="0"/>
              </a:rPr>
              <a:t>An increase in the number of “syndemic risk factors” has been associated with worse outcomes</a:t>
            </a:r>
          </a:p>
          <a:p>
            <a:pPr lvl="1"/>
            <a:endParaRPr lang="en-US" dirty="0">
              <a:latin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</a:rPr>
              <a:t>Can we use the syndemics framework to generate innovative solutions that leverage these synergies?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D1245B-6000-49B3-887D-01285A296B52}"/>
              </a:ext>
            </a:extLst>
          </p:cNvPr>
          <p:cNvSpPr txBox="1"/>
          <p:nvPr/>
        </p:nvSpPr>
        <p:spPr>
          <a:xfrm>
            <a:off x="457200" y="5801179"/>
            <a:ext cx="884816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/>
                <a:cs typeface="Arial"/>
              </a:rPr>
              <a:t>Friedman et al. AIDS 2015; Byg et al. J Community Health 2016; </a:t>
            </a:r>
          </a:p>
          <a:p>
            <a:r>
              <a:rPr lang="en-US" sz="1600" dirty="0">
                <a:solidFill>
                  <a:prstClr val="black"/>
                </a:solidFill>
                <a:latin typeface="Arial"/>
                <a:cs typeface="Arial"/>
              </a:rPr>
              <a:t>Tomori et al. Soc Sci Med 2018</a:t>
            </a:r>
          </a:p>
        </p:txBody>
      </p:sp>
    </p:spTree>
    <p:extLst>
      <p:ext uri="{BB962C8B-B14F-4D97-AF65-F5344CB8AC3E}">
        <p14:creationId xmlns:p14="http://schemas.microsoft.com/office/powerpoint/2010/main" val="24436730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Syndemics: platform for innovation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B670C30-8134-47F0-B944-521055D648A1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/>
                <a:cs typeface="Arial"/>
              </a:rPr>
              <a:t>Adapted from Tsai et al. Soc Sci Med 2018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359E6F9-429F-47DD-8717-0F3EA2F2CE37}"/>
              </a:ext>
            </a:extLst>
          </p:cNvPr>
          <p:cNvGrpSpPr/>
          <p:nvPr/>
        </p:nvGrpSpPr>
        <p:grpSpPr>
          <a:xfrm>
            <a:off x="457200" y="1261109"/>
            <a:ext cx="8229600" cy="4283622"/>
            <a:chOff x="457200" y="1261109"/>
            <a:chExt cx="8229600" cy="4283622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74ADD629-2445-475C-BBB2-917338E60501}"/>
                </a:ext>
              </a:extLst>
            </p:cNvPr>
            <p:cNvGrpSpPr/>
            <p:nvPr/>
          </p:nvGrpSpPr>
          <p:grpSpPr>
            <a:xfrm>
              <a:off x="457200" y="1261109"/>
              <a:ext cx="8229600" cy="4283622"/>
              <a:chOff x="457200" y="1261109"/>
              <a:chExt cx="8229600" cy="4283622"/>
            </a:xfrm>
          </p:grpSpPr>
          <p:cxnSp>
            <p:nvCxnSpPr>
              <p:cNvPr id="89" name="Straight Arrow Connector 88">
                <a:extLst>
                  <a:ext uri="{FF2B5EF4-FFF2-40B4-BE49-F238E27FC236}">
                    <a16:creationId xmlns:a16="http://schemas.microsoft.com/office/drawing/2014/main" id="{22907A28-B006-499E-86E7-9D0455586A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31055" y="3556742"/>
                <a:ext cx="0" cy="612648"/>
              </a:xfrm>
              <a:prstGeom prst="straightConnector1">
                <a:avLst/>
              </a:prstGeom>
              <a:ln w="38100" cmpd="sng">
                <a:solidFill>
                  <a:srgbClr val="6914E0"/>
                </a:solidFill>
                <a:prstDash val="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D895C1DA-01E1-420E-9570-4F9BBE25ABAC}"/>
                  </a:ext>
                </a:extLst>
              </p:cNvPr>
              <p:cNvCxnSpPr/>
              <p:nvPr/>
            </p:nvCxnSpPr>
            <p:spPr>
              <a:xfrm>
                <a:off x="457200" y="1261109"/>
                <a:ext cx="82296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EA52EA0E-C50F-4673-B118-EF5BBDB583A8}"/>
                  </a:ext>
                </a:extLst>
              </p:cNvPr>
              <p:cNvGrpSpPr/>
              <p:nvPr/>
            </p:nvGrpSpPr>
            <p:grpSpPr>
              <a:xfrm>
                <a:off x="1946366" y="1423990"/>
                <a:ext cx="5457508" cy="4120741"/>
                <a:chOff x="1946366" y="1423990"/>
                <a:chExt cx="5457508" cy="4120741"/>
              </a:xfrm>
            </p:grpSpPr>
            <p:grpSp>
              <p:nvGrpSpPr>
                <p:cNvPr id="94" name="Group 93">
                  <a:extLst>
                    <a:ext uri="{FF2B5EF4-FFF2-40B4-BE49-F238E27FC236}">
                      <a16:creationId xmlns:a16="http://schemas.microsoft.com/office/drawing/2014/main" id="{29F8B3A4-2100-41BB-927B-194A93D99C2D}"/>
                    </a:ext>
                  </a:extLst>
                </p:cNvPr>
                <p:cNvGrpSpPr/>
                <p:nvPr/>
              </p:nvGrpSpPr>
              <p:grpSpPr>
                <a:xfrm>
                  <a:off x="2183338" y="2736544"/>
                  <a:ext cx="5031203" cy="1004552"/>
                  <a:chOff x="2024220" y="2956737"/>
                  <a:chExt cx="5031203" cy="1004552"/>
                </a:xfrm>
              </p:grpSpPr>
              <p:sp>
                <p:nvSpPr>
                  <p:cNvPr id="104" name="Rectangle 103">
                    <a:extLst>
                      <a:ext uri="{FF2B5EF4-FFF2-40B4-BE49-F238E27FC236}">
                        <a16:creationId xmlns:a16="http://schemas.microsoft.com/office/drawing/2014/main" id="{E9030E46-A5CC-4000-93B2-E60A62966582}"/>
                      </a:ext>
                    </a:extLst>
                  </p:cNvPr>
                  <p:cNvSpPr/>
                  <p:nvPr/>
                </p:nvSpPr>
                <p:spPr>
                  <a:xfrm>
                    <a:off x="2024220" y="2956737"/>
                    <a:ext cx="1143111" cy="10045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4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HIV</a:t>
                    </a:r>
                  </a:p>
                </p:txBody>
              </p:sp>
              <p:sp>
                <p:nvSpPr>
                  <p:cNvPr id="105" name="TextBox 104">
                    <a:extLst>
                      <a:ext uri="{FF2B5EF4-FFF2-40B4-BE49-F238E27FC236}">
                        <a16:creationId xmlns:a16="http://schemas.microsoft.com/office/drawing/2014/main" id="{CF025924-29F0-49CC-9454-990F7581656F}"/>
                      </a:ext>
                    </a:extLst>
                  </p:cNvPr>
                  <p:cNvSpPr txBox="1"/>
                  <p:nvPr/>
                </p:nvSpPr>
                <p:spPr>
                  <a:xfrm>
                    <a:off x="5912423" y="3066598"/>
                    <a:ext cx="1143000" cy="7848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4400" dirty="0">
                        <a:solidFill>
                          <a:srgbClr val="FF99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TB</a:t>
                    </a:r>
                    <a:endParaRPr lang="en-US" sz="4500" dirty="0">
                      <a:solidFill>
                        <a:srgbClr val="FF9933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06" name="Straight Arrow Connector 105">
                    <a:extLst>
                      <a:ext uri="{FF2B5EF4-FFF2-40B4-BE49-F238E27FC236}">
                        <a16:creationId xmlns:a16="http://schemas.microsoft.com/office/drawing/2014/main" id="{C3C858FF-3691-4256-9A79-CD66915BE9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31876" y="3318051"/>
                    <a:ext cx="2578608" cy="0"/>
                  </a:xfrm>
                  <a:prstGeom prst="straightConnector1">
                    <a:avLst/>
                  </a:prstGeom>
                  <a:ln w="38100" cmpd="sng">
                    <a:solidFill>
                      <a:schemeClr val="tx1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Arrow Connector 106">
                    <a:extLst>
                      <a:ext uri="{FF2B5EF4-FFF2-40B4-BE49-F238E27FC236}">
                        <a16:creationId xmlns:a16="http://schemas.microsoft.com/office/drawing/2014/main" id="{8E6CC9E3-6093-486E-8A21-3E50C8EBB5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167331" y="3554498"/>
                    <a:ext cx="2574578" cy="0"/>
                  </a:xfrm>
                  <a:prstGeom prst="straightConnector1">
                    <a:avLst/>
                  </a:prstGeom>
                  <a:ln w="38100" cmpd="sng">
                    <a:solidFill>
                      <a:schemeClr val="tx1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52BAB23D-B414-4F79-8739-737BDA8EACF4}"/>
                    </a:ext>
                  </a:extLst>
                </p:cNvPr>
                <p:cNvSpPr/>
                <p:nvPr/>
              </p:nvSpPr>
              <p:spPr>
                <a:xfrm>
                  <a:off x="3871513" y="1423990"/>
                  <a:ext cx="1603420" cy="100455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400" dirty="0">
                      <a:solidFill>
                        <a:srgbClr val="008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DM</a:t>
                  </a:r>
                </a:p>
              </p:txBody>
            </p:sp>
            <p:cxnSp>
              <p:nvCxnSpPr>
                <p:cNvPr id="96" name="Straight Arrow Connector 95">
                  <a:extLst>
                    <a:ext uri="{FF2B5EF4-FFF2-40B4-BE49-F238E27FC236}">
                      <a16:creationId xmlns:a16="http://schemas.microsoft.com/office/drawing/2014/main" id="{98A4D5F6-3968-40AF-B610-CB53941268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224980" y="2172052"/>
                  <a:ext cx="914400" cy="786384"/>
                </a:xfrm>
                <a:prstGeom prst="straightConnector1">
                  <a:avLst/>
                </a:prstGeom>
                <a:ln w="38100" cmpd="sng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Arrow Connector 96">
                  <a:extLst>
                    <a:ext uri="{FF2B5EF4-FFF2-40B4-BE49-F238E27FC236}">
                      <a16:creationId xmlns:a16="http://schemas.microsoft.com/office/drawing/2014/main" id="{D77933EE-98A0-4D2F-82D3-3E878F8A90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82621" y="2185955"/>
                  <a:ext cx="909496" cy="782006"/>
                </a:xfrm>
                <a:prstGeom prst="straightConnector1">
                  <a:avLst/>
                </a:prstGeom>
                <a:ln w="38100" cmpd="sng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FB864097-8196-4432-A009-91FB2EEEE60E}"/>
                    </a:ext>
                  </a:extLst>
                </p:cNvPr>
                <p:cNvSpPr/>
                <p:nvPr/>
              </p:nvSpPr>
              <p:spPr>
                <a:xfrm>
                  <a:off x="1946366" y="4176634"/>
                  <a:ext cx="1745639" cy="1368097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Economic instability</a:t>
                  </a:r>
                </a:p>
              </p:txBody>
            </p:sp>
            <p:cxnSp>
              <p:nvCxnSpPr>
                <p:cNvPr id="99" name="Straight Arrow Connector 98">
                  <a:extLst>
                    <a:ext uri="{FF2B5EF4-FFF2-40B4-BE49-F238E27FC236}">
                      <a16:creationId xmlns:a16="http://schemas.microsoft.com/office/drawing/2014/main" id="{9CDA36C3-B59D-46CB-867E-D2B6A5B9A7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467167" y="3564963"/>
                  <a:ext cx="2633472" cy="704088"/>
                </a:xfrm>
                <a:prstGeom prst="straightConnector1">
                  <a:avLst/>
                </a:prstGeom>
                <a:ln w="38100" cmpd="sng">
                  <a:solidFill>
                    <a:srgbClr val="00B0F0"/>
                  </a:solidFill>
                  <a:prstDash val="dot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Arrow Connector 99">
                  <a:extLst>
                    <a:ext uri="{FF2B5EF4-FFF2-40B4-BE49-F238E27FC236}">
                      <a16:creationId xmlns:a16="http://schemas.microsoft.com/office/drawing/2014/main" id="{84AA20BD-CBC4-4136-B322-6A94DF221E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92005" y="4746383"/>
                  <a:ext cx="1966230" cy="0"/>
                </a:xfrm>
                <a:prstGeom prst="straightConnector1">
                  <a:avLst/>
                </a:prstGeom>
                <a:ln w="38100" cmpd="sng">
                  <a:solidFill>
                    <a:srgbClr val="00B0F0"/>
                  </a:solidFill>
                  <a:prstDash val="dot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Arrow Connector 100">
                  <a:extLst>
                    <a:ext uri="{FF2B5EF4-FFF2-40B4-BE49-F238E27FC236}">
                      <a16:creationId xmlns:a16="http://schemas.microsoft.com/office/drawing/2014/main" id="{1EDCA691-05CE-4657-A6DD-DF3DD8B2DC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252835" y="3571555"/>
                  <a:ext cx="2629373" cy="703787"/>
                </a:xfrm>
                <a:prstGeom prst="straightConnector1">
                  <a:avLst/>
                </a:prstGeom>
                <a:ln w="38100" cmpd="sng">
                  <a:solidFill>
                    <a:srgbClr val="6914E0"/>
                  </a:solidFill>
                  <a:prstDash val="dot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Arrow Connector 101">
                  <a:extLst>
                    <a:ext uri="{FF2B5EF4-FFF2-40B4-BE49-F238E27FC236}">
                      <a16:creationId xmlns:a16="http://schemas.microsoft.com/office/drawing/2014/main" id="{E72D11F9-22E3-4D03-B347-EA7854A826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92005" y="4955933"/>
                  <a:ext cx="1966230" cy="0"/>
                </a:xfrm>
                <a:prstGeom prst="straightConnector1">
                  <a:avLst/>
                </a:prstGeom>
                <a:ln w="38100" cmpd="sng">
                  <a:solidFill>
                    <a:srgbClr val="6914E0"/>
                  </a:solidFill>
                  <a:prstDash val="dot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B9DD93C3-69FD-49EC-A51C-47D9A03E1E41}"/>
                    </a:ext>
                  </a:extLst>
                </p:cNvPr>
                <p:cNvSpPr/>
                <p:nvPr/>
              </p:nvSpPr>
              <p:spPr>
                <a:xfrm>
                  <a:off x="5658235" y="4176634"/>
                  <a:ext cx="1745639" cy="1368097"/>
                </a:xfrm>
                <a:prstGeom prst="ellipse">
                  <a:avLst/>
                </a:prstGeom>
                <a:solidFill>
                  <a:srgbClr val="6914E0"/>
                </a:solidFill>
                <a:ln>
                  <a:solidFill>
                    <a:srgbClr val="6914E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Food insecurity</a:t>
                  </a:r>
                </a:p>
              </p:txBody>
            </p:sp>
          </p:grpSp>
          <p:cxnSp>
            <p:nvCxnSpPr>
              <p:cNvPr id="92" name="Elbow Connector 24">
                <a:extLst>
                  <a:ext uri="{FF2B5EF4-FFF2-40B4-BE49-F238E27FC236}">
                    <a16:creationId xmlns:a16="http://schemas.microsoft.com/office/drawing/2014/main" id="{D36EE153-9C02-441C-AD73-FF67368E3B25}"/>
                  </a:ext>
                </a:extLst>
              </p:cNvPr>
              <p:cNvCxnSpPr>
                <a:cxnSpLocks/>
                <a:stCxn id="98" idx="2"/>
                <a:endCxn id="95" idx="1"/>
              </p:cNvCxnSpPr>
              <p:nvPr/>
            </p:nvCxnSpPr>
            <p:spPr>
              <a:xfrm rot="10800000" flipH="1">
                <a:off x="1946365" y="1926267"/>
                <a:ext cx="1925147" cy="2934417"/>
              </a:xfrm>
              <a:prstGeom prst="bentConnector3">
                <a:avLst>
                  <a:gd name="adj1" fmla="val -11874"/>
                </a:avLst>
              </a:prstGeom>
              <a:ln w="38100" cmpd="sng">
                <a:solidFill>
                  <a:srgbClr val="00B0F0"/>
                </a:solidFill>
                <a:prstDash val="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Elbow Connector 31">
                <a:extLst>
                  <a:ext uri="{FF2B5EF4-FFF2-40B4-BE49-F238E27FC236}">
                    <a16:creationId xmlns:a16="http://schemas.microsoft.com/office/drawing/2014/main" id="{A44238C3-F9CF-4193-B4A2-737D5BB6E5C8}"/>
                  </a:ext>
                </a:extLst>
              </p:cNvPr>
              <p:cNvCxnSpPr>
                <a:cxnSpLocks/>
                <a:stCxn id="103" idx="6"/>
                <a:endCxn id="95" idx="3"/>
              </p:cNvCxnSpPr>
              <p:nvPr/>
            </p:nvCxnSpPr>
            <p:spPr>
              <a:xfrm flipH="1" flipV="1">
                <a:off x="5474933" y="1926266"/>
                <a:ext cx="1928941" cy="2934417"/>
              </a:xfrm>
              <a:prstGeom prst="bentConnector3">
                <a:avLst>
                  <a:gd name="adj1" fmla="val -11851"/>
                </a:avLst>
              </a:prstGeom>
              <a:ln w="38100" cmpd="sng">
                <a:solidFill>
                  <a:srgbClr val="6914E0"/>
                </a:solidFill>
                <a:prstDash val="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0F0C2693-FB7E-48AB-883A-590ECE0DB7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19185" y="3562149"/>
              <a:ext cx="0" cy="614475"/>
            </a:xfrm>
            <a:prstGeom prst="straightConnector1">
              <a:avLst/>
            </a:prstGeom>
            <a:ln w="38100" cmpd="sng">
              <a:solidFill>
                <a:srgbClr val="00B0F0"/>
              </a:solidFill>
              <a:prstDash val="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48503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Cash transfers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B670C30-8134-47F0-B944-521055D648A1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/>
                <a:cs typeface="Arial"/>
              </a:rPr>
              <a:t>Adapted from Tsai et al. Soc Sci Med 2018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359E6F9-429F-47DD-8717-0F3EA2F2CE37}"/>
              </a:ext>
            </a:extLst>
          </p:cNvPr>
          <p:cNvGrpSpPr/>
          <p:nvPr/>
        </p:nvGrpSpPr>
        <p:grpSpPr>
          <a:xfrm>
            <a:off x="457200" y="1261109"/>
            <a:ext cx="8229600" cy="4283622"/>
            <a:chOff x="457200" y="1261109"/>
            <a:chExt cx="8229600" cy="4283622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74ADD629-2445-475C-BBB2-917338E60501}"/>
                </a:ext>
              </a:extLst>
            </p:cNvPr>
            <p:cNvGrpSpPr/>
            <p:nvPr/>
          </p:nvGrpSpPr>
          <p:grpSpPr>
            <a:xfrm>
              <a:off x="457200" y="1261109"/>
              <a:ext cx="8229600" cy="4283622"/>
              <a:chOff x="457200" y="1261109"/>
              <a:chExt cx="8229600" cy="4283622"/>
            </a:xfrm>
          </p:grpSpPr>
          <p:cxnSp>
            <p:nvCxnSpPr>
              <p:cNvPr id="89" name="Straight Arrow Connector 88">
                <a:extLst>
                  <a:ext uri="{FF2B5EF4-FFF2-40B4-BE49-F238E27FC236}">
                    <a16:creationId xmlns:a16="http://schemas.microsoft.com/office/drawing/2014/main" id="{22907A28-B006-499E-86E7-9D0455586A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31055" y="3556742"/>
                <a:ext cx="0" cy="612648"/>
              </a:xfrm>
              <a:prstGeom prst="straightConnector1">
                <a:avLst/>
              </a:prstGeom>
              <a:ln w="38100" cmpd="sng">
                <a:solidFill>
                  <a:srgbClr val="6914E0"/>
                </a:solidFill>
                <a:prstDash val="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D895C1DA-01E1-420E-9570-4F9BBE25ABAC}"/>
                  </a:ext>
                </a:extLst>
              </p:cNvPr>
              <p:cNvCxnSpPr/>
              <p:nvPr/>
            </p:nvCxnSpPr>
            <p:spPr>
              <a:xfrm>
                <a:off x="457200" y="1261109"/>
                <a:ext cx="82296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EA52EA0E-C50F-4673-B118-EF5BBDB583A8}"/>
                  </a:ext>
                </a:extLst>
              </p:cNvPr>
              <p:cNvGrpSpPr/>
              <p:nvPr/>
            </p:nvGrpSpPr>
            <p:grpSpPr>
              <a:xfrm>
                <a:off x="1946366" y="1423990"/>
                <a:ext cx="5457508" cy="4120741"/>
                <a:chOff x="1946366" y="1423990"/>
                <a:chExt cx="5457508" cy="4120741"/>
              </a:xfrm>
            </p:grpSpPr>
            <p:grpSp>
              <p:nvGrpSpPr>
                <p:cNvPr id="94" name="Group 93">
                  <a:extLst>
                    <a:ext uri="{FF2B5EF4-FFF2-40B4-BE49-F238E27FC236}">
                      <a16:creationId xmlns:a16="http://schemas.microsoft.com/office/drawing/2014/main" id="{29F8B3A4-2100-41BB-927B-194A93D99C2D}"/>
                    </a:ext>
                  </a:extLst>
                </p:cNvPr>
                <p:cNvGrpSpPr/>
                <p:nvPr/>
              </p:nvGrpSpPr>
              <p:grpSpPr>
                <a:xfrm>
                  <a:off x="2183338" y="2736544"/>
                  <a:ext cx="5031203" cy="1004552"/>
                  <a:chOff x="2024220" y="2956737"/>
                  <a:chExt cx="5031203" cy="1004552"/>
                </a:xfrm>
              </p:grpSpPr>
              <p:sp>
                <p:nvSpPr>
                  <p:cNvPr id="104" name="Rectangle 103">
                    <a:extLst>
                      <a:ext uri="{FF2B5EF4-FFF2-40B4-BE49-F238E27FC236}">
                        <a16:creationId xmlns:a16="http://schemas.microsoft.com/office/drawing/2014/main" id="{E9030E46-A5CC-4000-93B2-E60A62966582}"/>
                      </a:ext>
                    </a:extLst>
                  </p:cNvPr>
                  <p:cNvSpPr/>
                  <p:nvPr/>
                </p:nvSpPr>
                <p:spPr>
                  <a:xfrm>
                    <a:off x="2024220" y="2956737"/>
                    <a:ext cx="1143111" cy="10045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4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HIV</a:t>
                    </a:r>
                  </a:p>
                </p:txBody>
              </p:sp>
              <p:sp>
                <p:nvSpPr>
                  <p:cNvPr id="105" name="TextBox 104">
                    <a:extLst>
                      <a:ext uri="{FF2B5EF4-FFF2-40B4-BE49-F238E27FC236}">
                        <a16:creationId xmlns:a16="http://schemas.microsoft.com/office/drawing/2014/main" id="{CF025924-29F0-49CC-9454-990F7581656F}"/>
                      </a:ext>
                    </a:extLst>
                  </p:cNvPr>
                  <p:cNvSpPr txBox="1"/>
                  <p:nvPr/>
                </p:nvSpPr>
                <p:spPr>
                  <a:xfrm>
                    <a:off x="5912423" y="3066598"/>
                    <a:ext cx="1143000" cy="7848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4400" dirty="0">
                        <a:solidFill>
                          <a:srgbClr val="FF99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TB</a:t>
                    </a:r>
                    <a:endParaRPr lang="en-US" sz="4500" dirty="0">
                      <a:solidFill>
                        <a:srgbClr val="FF9933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06" name="Straight Arrow Connector 105">
                    <a:extLst>
                      <a:ext uri="{FF2B5EF4-FFF2-40B4-BE49-F238E27FC236}">
                        <a16:creationId xmlns:a16="http://schemas.microsoft.com/office/drawing/2014/main" id="{C3C858FF-3691-4256-9A79-CD66915BE9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31876" y="3318051"/>
                    <a:ext cx="2578608" cy="0"/>
                  </a:xfrm>
                  <a:prstGeom prst="straightConnector1">
                    <a:avLst/>
                  </a:prstGeom>
                  <a:ln w="38100" cmpd="sng">
                    <a:solidFill>
                      <a:schemeClr val="tx1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Arrow Connector 106">
                    <a:extLst>
                      <a:ext uri="{FF2B5EF4-FFF2-40B4-BE49-F238E27FC236}">
                        <a16:creationId xmlns:a16="http://schemas.microsoft.com/office/drawing/2014/main" id="{8E6CC9E3-6093-486E-8A21-3E50C8EBB5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167331" y="3554498"/>
                    <a:ext cx="2574578" cy="0"/>
                  </a:xfrm>
                  <a:prstGeom prst="straightConnector1">
                    <a:avLst/>
                  </a:prstGeom>
                  <a:ln w="38100" cmpd="sng">
                    <a:solidFill>
                      <a:schemeClr val="tx1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52BAB23D-B414-4F79-8739-737BDA8EACF4}"/>
                    </a:ext>
                  </a:extLst>
                </p:cNvPr>
                <p:cNvSpPr/>
                <p:nvPr/>
              </p:nvSpPr>
              <p:spPr>
                <a:xfrm>
                  <a:off x="3871513" y="1423990"/>
                  <a:ext cx="1603420" cy="100455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400" dirty="0">
                      <a:solidFill>
                        <a:srgbClr val="008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DM</a:t>
                  </a:r>
                </a:p>
              </p:txBody>
            </p:sp>
            <p:cxnSp>
              <p:nvCxnSpPr>
                <p:cNvPr id="96" name="Straight Arrow Connector 95">
                  <a:extLst>
                    <a:ext uri="{FF2B5EF4-FFF2-40B4-BE49-F238E27FC236}">
                      <a16:creationId xmlns:a16="http://schemas.microsoft.com/office/drawing/2014/main" id="{98A4D5F6-3968-40AF-B610-CB53941268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224980" y="2172052"/>
                  <a:ext cx="914400" cy="786384"/>
                </a:xfrm>
                <a:prstGeom prst="straightConnector1">
                  <a:avLst/>
                </a:prstGeom>
                <a:ln w="38100" cmpd="sng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Arrow Connector 96">
                  <a:extLst>
                    <a:ext uri="{FF2B5EF4-FFF2-40B4-BE49-F238E27FC236}">
                      <a16:creationId xmlns:a16="http://schemas.microsoft.com/office/drawing/2014/main" id="{D77933EE-98A0-4D2F-82D3-3E878F8A90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82621" y="2185955"/>
                  <a:ext cx="909496" cy="782006"/>
                </a:xfrm>
                <a:prstGeom prst="straightConnector1">
                  <a:avLst/>
                </a:prstGeom>
                <a:ln w="38100" cmpd="sng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FB864097-8196-4432-A009-91FB2EEEE60E}"/>
                    </a:ext>
                  </a:extLst>
                </p:cNvPr>
                <p:cNvSpPr/>
                <p:nvPr/>
              </p:nvSpPr>
              <p:spPr>
                <a:xfrm>
                  <a:off x="1946366" y="4176634"/>
                  <a:ext cx="1745639" cy="1368097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Economic instability</a:t>
                  </a:r>
                </a:p>
              </p:txBody>
            </p:sp>
            <p:cxnSp>
              <p:nvCxnSpPr>
                <p:cNvPr id="99" name="Straight Arrow Connector 98">
                  <a:extLst>
                    <a:ext uri="{FF2B5EF4-FFF2-40B4-BE49-F238E27FC236}">
                      <a16:creationId xmlns:a16="http://schemas.microsoft.com/office/drawing/2014/main" id="{9CDA36C3-B59D-46CB-867E-D2B6A5B9A7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467167" y="3564963"/>
                  <a:ext cx="2633472" cy="704088"/>
                </a:xfrm>
                <a:prstGeom prst="straightConnector1">
                  <a:avLst/>
                </a:prstGeom>
                <a:ln w="38100" cmpd="sng">
                  <a:solidFill>
                    <a:srgbClr val="00B0F0"/>
                  </a:solidFill>
                  <a:prstDash val="dot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Arrow Connector 99">
                  <a:extLst>
                    <a:ext uri="{FF2B5EF4-FFF2-40B4-BE49-F238E27FC236}">
                      <a16:creationId xmlns:a16="http://schemas.microsoft.com/office/drawing/2014/main" id="{84AA20BD-CBC4-4136-B322-6A94DF221E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92005" y="4746383"/>
                  <a:ext cx="1966230" cy="0"/>
                </a:xfrm>
                <a:prstGeom prst="straightConnector1">
                  <a:avLst/>
                </a:prstGeom>
                <a:ln w="38100" cmpd="sng">
                  <a:solidFill>
                    <a:srgbClr val="00B0F0"/>
                  </a:solidFill>
                  <a:prstDash val="dot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Arrow Connector 100">
                  <a:extLst>
                    <a:ext uri="{FF2B5EF4-FFF2-40B4-BE49-F238E27FC236}">
                      <a16:creationId xmlns:a16="http://schemas.microsoft.com/office/drawing/2014/main" id="{1EDCA691-05CE-4657-A6DD-DF3DD8B2DC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252835" y="3571555"/>
                  <a:ext cx="2629373" cy="703787"/>
                </a:xfrm>
                <a:prstGeom prst="straightConnector1">
                  <a:avLst/>
                </a:prstGeom>
                <a:ln w="38100" cmpd="sng">
                  <a:solidFill>
                    <a:srgbClr val="6914E0"/>
                  </a:solidFill>
                  <a:prstDash val="dot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Arrow Connector 101">
                  <a:extLst>
                    <a:ext uri="{FF2B5EF4-FFF2-40B4-BE49-F238E27FC236}">
                      <a16:creationId xmlns:a16="http://schemas.microsoft.com/office/drawing/2014/main" id="{E72D11F9-22E3-4D03-B347-EA7854A826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92005" y="4955933"/>
                  <a:ext cx="1966230" cy="0"/>
                </a:xfrm>
                <a:prstGeom prst="straightConnector1">
                  <a:avLst/>
                </a:prstGeom>
                <a:ln w="38100" cmpd="sng">
                  <a:solidFill>
                    <a:srgbClr val="6914E0"/>
                  </a:solidFill>
                  <a:prstDash val="dot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B9DD93C3-69FD-49EC-A51C-47D9A03E1E41}"/>
                    </a:ext>
                  </a:extLst>
                </p:cNvPr>
                <p:cNvSpPr/>
                <p:nvPr/>
              </p:nvSpPr>
              <p:spPr>
                <a:xfrm>
                  <a:off x="5658235" y="4176634"/>
                  <a:ext cx="1745639" cy="1368097"/>
                </a:xfrm>
                <a:prstGeom prst="ellipse">
                  <a:avLst/>
                </a:prstGeom>
                <a:solidFill>
                  <a:srgbClr val="6914E0"/>
                </a:solidFill>
                <a:ln>
                  <a:solidFill>
                    <a:srgbClr val="6914E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Food insecurity</a:t>
                  </a:r>
                </a:p>
              </p:txBody>
            </p:sp>
          </p:grpSp>
          <p:cxnSp>
            <p:nvCxnSpPr>
              <p:cNvPr id="92" name="Elbow Connector 24">
                <a:extLst>
                  <a:ext uri="{FF2B5EF4-FFF2-40B4-BE49-F238E27FC236}">
                    <a16:creationId xmlns:a16="http://schemas.microsoft.com/office/drawing/2014/main" id="{D36EE153-9C02-441C-AD73-FF67368E3B25}"/>
                  </a:ext>
                </a:extLst>
              </p:cNvPr>
              <p:cNvCxnSpPr>
                <a:cxnSpLocks/>
                <a:stCxn id="98" idx="2"/>
                <a:endCxn id="95" idx="1"/>
              </p:cNvCxnSpPr>
              <p:nvPr/>
            </p:nvCxnSpPr>
            <p:spPr>
              <a:xfrm rot="10800000" flipH="1">
                <a:off x="1946365" y="1926267"/>
                <a:ext cx="1925147" cy="2934417"/>
              </a:xfrm>
              <a:prstGeom prst="bentConnector3">
                <a:avLst>
                  <a:gd name="adj1" fmla="val -11874"/>
                </a:avLst>
              </a:prstGeom>
              <a:ln w="38100" cmpd="sng">
                <a:solidFill>
                  <a:srgbClr val="00B0F0"/>
                </a:solidFill>
                <a:prstDash val="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Elbow Connector 31">
                <a:extLst>
                  <a:ext uri="{FF2B5EF4-FFF2-40B4-BE49-F238E27FC236}">
                    <a16:creationId xmlns:a16="http://schemas.microsoft.com/office/drawing/2014/main" id="{A44238C3-F9CF-4193-B4A2-737D5BB6E5C8}"/>
                  </a:ext>
                </a:extLst>
              </p:cNvPr>
              <p:cNvCxnSpPr>
                <a:cxnSpLocks/>
                <a:stCxn id="103" idx="6"/>
                <a:endCxn id="95" idx="3"/>
              </p:cNvCxnSpPr>
              <p:nvPr/>
            </p:nvCxnSpPr>
            <p:spPr>
              <a:xfrm flipH="1" flipV="1">
                <a:off x="5474933" y="1926266"/>
                <a:ext cx="1928941" cy="2934417"/>
              </a:xfrm>
              <a:prstGeom prst="bentConnector3">
                <a:avLst>
                  <a:gd name="adj1" fmla="val -11851"/>
                </a:avLst>
              </a:prstGeom>
              <a:ln w="38100" cmpd="sng">
                <a:solidFill>
                  <a:srgbClr val="6914E0"/>
                </a:solidFill>
                <a:prstDash val="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0F0C2693-FB7E-48AB-883A-590ECE0DB7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19185" y="3562149"/>
              <a:ext cx="0" cy="614475"/>
            </a:xfrm>
            <a:prstGeom prst="straightConnector1">
              <a:avLst/>
            </a:prstGeom>
            <a:ln w="38100" cmpd="sng">
              <a:solidFill>
                <a:srgbClr val="00B0F0"/>
              </a:solidFill>
              <a:prstDash val="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67813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B670C30-8134-47F0-B944-521055D648A1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/>
                <a:cs typeface="Arial"/>
              </a:rPr>
              <a:t>Adapted from Tsai et al. Soc Sci Med 2018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359E6F9-429F-47DD-8717-0F3EA2F2CE37}"/>
              </a:ext>
            </a:extLst>
          </p:cNvPr>
          <p:cNvGrpSpPr/>
          <p:nvPr/>
        </p:nvGrpSpPr>
        <p:grpSpPr>
          <a:xfrm>
            <a:off x="457200" y="1261109"/>
            <a:ext cx="8229600" cy="4283622"/>
            <a:chOff x="457200" y="1261109"/>
            <a:chExt cx="8229600" cy="4283622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74ADD629-2445-475C-BBB2-917338E60501}"/>
                </a:ext>
              </a:extLst>
            </p:cNvPr>
            <p:cNvGrpSpPr/>
            <p:nvPr/>
          </p:nvGrpSpPr>
          <p:grpSpPr>
            <a:xfrm>
              <a:off x="457200" y="1261109"/>
              <a:ext cx="8229600" cy="4283622"/>
              <a:chOff x="457200" y="1261109"/>
              <a:chExt cx="8229600" cy="4283622"/>
            </a:xfrm>
          </p:grpSpPr>
          <p:cxnSp>
            <p:nvCxnSpPr>
              <p:cNvPr id="89" name="Straight Arrow Connector 88">
                <a:extLst>
                  <a:ext uri="{FF2B5EF4-FFF2-40B4-BE49-F238E27FC236}">
                    <a16:creationId xmlns:a16="http://schemas.microsoft.com/office/drawing/2014/main" id="{22907A28-B006-499E-86E7-9D0455586A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31055" y="3556742"/>
                <a:ext cx="0" cy="612648"/>
              </a:xfrm>
              <a:prstGeom prst="straightConnector1">
                <a:avLst/>
              </a:prstGeom>
              <a:ln w="38100" cmpd="sng">
                <a:solidFill>
                  <a:srgbClr val="6914E0"/>
                </a:solidFill>
                <a:prstDash val="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D895C1DA-01E1-420E-9570-4F9BBE25ABAC}"/>
                  </a:ext>
                </a:extLst>
              </p:cNvPr>
              <p:cNvCxnSpPr/>
              <p:nvPr/>
            </p:nvCxnSpPr>
            <p:spPr>
              <a:xfrm>
                <a:off x="457200" y="1261109"/>
                <a:ext cx="82296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EA52EA0E-C50F-4673-B118-EF5BBDB583A8}"/>
                  </a:ext>
                </a:extLst>
              </p:cNvPr>
              <p:cNvGrpSpPr/>
              <p:nvPr/>
            </p:nvGrpSpPr>
            <p:grpSpPr>
              <a:xfrm>
                <a:off x="1946366" y="1423990"/>
                <a:ext cx="5457508" cy="4120741"/>
                <a:chOff x="1946366" y="1423990"/>
                <a:chExt cx="5457508" cy="4120741"/>
              </a:xfrm>
            </p:grpSpPr>
            <p:grpSp>
              <p:nvGrpSpPr>
                <p:cNvPr id="94" name="Group 93">
                  <a:extLst>
                    <a:ext uri="{FF2B5EF4-FFF2-40B4-BE49-F238E27FC236}">
                      <a16:creationId xmlns:a16="http://schemas.microsoft.com/office/drawing/2014/main" id="{29F8B3A4-2100-41BB-927B-194A93D99C2D}"/>
                    </a:ext>
                  </a:extLst>
                </p:cNvPr>
                <p:cNvGrpSpPr/>
                <p:nvPr/>
              </p:nvGrpSpPr>
              <p:grpSpPr>
                <a:xfrm>
                  <a:off x="2183338" y="2736544"/>
                  <a:ext cx="5031203" cy="1004552"/>
                  <a:chOff x="2024220" y="2956737"/>
                  <a:chExt cx="5031203" cy="1004552"/>
                </a:xfrm>
              </p:grpSpPr>
              <p:sp>
                <p:nvSpPr>
                  <p:cNvPr id="104" name="Rectangle 103">
                    <a:extLst>
                      <a:ext uri="{FF2B5EF4-FFF2-40B4-BE49-F238E27FC236}">
                        <a16:creationId xmlns:a16="http://schemas.microsoft.com/office/drawing/2014/main" id="{E9030E46-A5CC-4000-93B2-E60A62966582}"/>
                      </a:ext>
                    </a:extLst>
                  </p:cNvPr>
                  <p:cNvSpPr/>
                  <p:nvPr/>
                </p:nvSpPr>
                <p:spPr>
                  <a:xfrm>
                    <a:off x="2024220" y="2956737"/>
                    <a:ext cx="1143111" cy="10045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4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HIV</a:t>
                    </a:r>
                  </a:p>
                </p:txBody>
              </p:sp>
              <p:sp>
                <p:nvSpPr>
                  <p:cNvPr id="105" name="TextBox 104">
                    <a:extLst>
                      <a:ext uri="{FF2B5EF4-FFF2-40B4-BE49-F238E27FC236}">
                        <a16:creationId xmlns:a16="http://schemas.microsoft.com/office/drawing/2014/main" id="{CF025924-29F0-49CC-9454-990F7581656F}"/>
                      </a:ext>
                    </a:extLst>
                  </p:cNvPr>
                  <p:cNvSpPr txBox="1"/>
                  <p:nvPr/>
                </p:nvSpPr>
                <p:spPr>
                  <a:xfrm>
                    <a:off x="5912423" y="3066598"/>
                    <a:ext cx="1143000" cy="7848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4400" dirty="0">
                        <a:solidFill>
                          <a:srgbClr val="FF99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TB</a:t>
                    </a:r>
                    <a:endParaRPr lang="en-US" sz="4500" dirty="0">
                      <a:solidFill>
                        <a:srgbClr val="FF9933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06" name="Straight Arrow Connector 105">
                    <a:extLst>
                      <a:ext uri="{FF2B5EF4-FFF2-40B4-BE49-F238E27FC236}">
                        <a16:creationId xmlns:a16="http://schemas.microsoft.com/office/drawing/2014/main" id="{C3C858FF-3691-4256-9A79-CD66915BE9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31876" y="3318051"/>
                    <a:ext cx="2578608" cy="0"/>
                  </a:xfrm>
                  <a:prstGeom prst="straightConnector1">
                    <a:avLst/>
                  </a:prstGeom>
                  <a:ln w="38100" cmpd="sng">
                    <a:solidFill>
                      <a:schemeClr val="tx1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Arrow Connector 106">
                    <a:extLst>
                      <a:ext uri="{FF2B5EF4-FFF2-40B4-BE49-F238E27FC236}">
                        <a16:creationId xmlns:a16="http://schemas.microsoft.com/office/drawing/2014/main" id="{8E6CC9E3-6093-486E-8A21-3E50C8EBB5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167331" y="3554498"/>
                    <a:ext cx="2574578" cy="0"/>
                  </a:xfrm>
                  <a:prstGeom prst="straightConnector1">
                    <a:avLst/>
                  </a:prstGeom>
                  <a:ln w="38100" cmpd="sng">
                    <a:solidFill>
                      <a:schemeClr val="tx1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52BAB23D-B414-4F79-8739-737BDA8EACF4}"/>
                    </a:ext>
                  </a:extLst>
                </p:cNvPr>
                <p:cNvSpPr/>
                <p:nvPr/>
              </p:nvSpPr>
              <p:spPr>
                <a:xfrm>
                  <a:off x="3871513" y="1423990"/>
                  <a:ext cx="1603420" cy="100455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400" dirty="0">
                      <a:solidFill>
                        <a:srgbClr val="008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DM</a:t>
                  </a:r>
                </a:p>
              </p:txBody>
            </p:sp>
            <p:cxnSp>
              <p:nvCxnSpPr>
                <p:cNvPr id="96" name="Straight Arrow Connector 95">
                  <a:extLst>
                    <a:ext uri="{FF2B5EF4-FFF2-40B4-BE49-F238E27FC236}">
                      <a16:creationId xmlns:a16="http://schemas.microsoft.com/office/drawing/2014/main" id="{98A4D5F6-3968-40AF-B610-CB53941268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224980" y="2172052"/>
                  <a:ext cx="914400" cy="786384"/>
                </a:xfrm>
                <a:prstGeom prst="straightConnector1">
                  <a:avLst/>
                </a:prstGeom>
                <a:ln w="38100" cmpd="sng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Arrow Connector 96">
                  <a:extLst>
                    <a:ext uri="{FF2B5EF4-FFF2-40B4-BE49-F238E27FC236}">
                      <a16:creationId xmlns:a16="http://schemas.microsoft.com/office/drawing/2014/main" id="{D77933EE-98A0-4D2F-82D3-3E878F8A90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82621" y="2185955"/>
                  <a:ext cx="909496" cy="782006"/>
                </a:xfrm>
                <a:prstGeom prst="straightConnector1">
                  <a:avLst/>
                </a:prstGeom>
                <a:ln w="38100" cmpd="sng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FB864097-8196-4432-A009-91FB2EEEE60E}"/>
                    </a:ext>
                  </a:extLst>
                </p:cNvPr>
                <p:cNvSpPr/>
                <p:nvPr/>
              </p:nvSpPr>
              <p:spPr>
                <a:xfrm>
                  <a:off x="1946366" y="4176634"/>
                  <a:ext cx="1745639" cy="136809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Economic instability</a:t>
                  </a:r>
                </a:p>
              </p:txBody>
            </p:sp>
            <p:cxnSp>
              <p:nvCxnSpPr>
                <p:cNvPr id="99" name="Straight Arrow Connector 98">
                  <a:extLst>
                    <a:ext uri="{FF2B5EF4-FFF2-40B4-BE49-F238E27FC236}">
                      <a16:creationId xmlns:a16="http://schemas.microsoft.com/office/drawing/2014/main" id="{9CDA36C3-B59D-46CB-867E-D2B6A5B9A7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467167" y="3564963"/>
                  <a:ext cx="2633472" cy="704088"/>
                </a:xfrm>
                <a:prstGeom prst="straightConnector1">
                  <a:avLst/>
                </a:prstGeom>
                <a:ln w="38100" cmpd="sng">
                  <a:solidFill>
                    <a:srgbClr val="00B0F0"/>
                  </a:solidFill>
                  <a:prstDash val="dot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Arrow Connector 99">
                  <a:extLst>
                    <a:ext uri="{FF2B5EF4-FFF2-40B4-BE49-F238E27FC236}">
                      <a16:creationId xmlns:a16="http://schemas.microsoft.com/office/drawing/2014/main" id="{84AA20BD-CBC4-4136-B322-6A94DF221E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92005" y="4746383"/>
                  <a:ext cx="1966230" cy="0"/>
                </a:xfrm>
                <a:prstGeom prst="straightConnector1">
                  <a:avLst/>
                </a:prstGeom>
                <a:ln w="38100" cmpd="sng">
                  <a:solidFill>
                    <a:srgbClr val="00B0F0"/>
                  </a:solidFill>
                  <a:prstDash val="dot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Arrow Connector 100">
                  <a:extLst>
                    <a:ext uri="{FF2B5EF4-FFF2-40B4-BE49-F238E27FC236}">
                      <a16:creationId xmlns:a16="http://schemas.microsoft.com/office/drawing/2014/main" id="{1EDCA691-05CE-4657-A6DD-DF3DD8B2DC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252835" y="3571555"/>
                  <a:ext cx="2629373" cy="703787"/>
                </a:xfrm>
                <a:prstGeom prst="straightConnector1">
                  <a:avLst/>
                </a:prstGeom>
                <a:ln w="38100" cmpd="sng">
                  <a:solidFill>
                    <a:srgbClr val="6914E0"/>
                  </a:solidFill>
                  <a:prstDash val="dot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Arrow Connector 101">
                  <a:extLst>
                    <a:ext uri="{FF2B5EF4-FFF2-40B4-BE49-F238E27FC236}">
                      <a16:creationId xmlns:a16="http://schemas.microsoft.com/office/drawing/2014/main" id="{E72D11F9-22E3-4D03-B347-EA7854A826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92005" y="4955933"/>
                  <a:ext cx="1966230" cy="0"/>
                </a:xfrm>
                <a:prstGeom prst="straightConnector1">
                  <a:avLst/>
                </a:prstGeom>
                <a:ln w="38100" cmpd="sng">
                  <a:solidFill>
                    <a:srgbClr val="6914E0"/>
                  </a:solidFill>
                  <a:prstDash val="dot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B9DD93C3-69FD-49EC-A51C-47D9A03E1E41}"/>
                    </a:ext>
                  </a:extLst>
                </p:cNvPr>
                <p:cNvSpPr/>
                <p:nvPr/>
              </p:nvSpPr>
              <p:spPr>
                <a:xfrm>
                  <a:off x="5658235" y="4176634"/>
                  <a:ext cx="1745639" cy="136809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Food insecurity</a:t>
                  </a:r>
                </a:p>
              </p:txBody>
            </p:sp>
          </p:grpSp>
          <p:cxnSp>
            <p:nvCxnSpPr>
              <p:cNvPr id="92" name="Elbow Connector 24">
                <a:extLst>
                  <a:ext uri="{FF2B5EF4-FFF2-40B4-BE49-F238E27FC236}">
                    <a16:creationId xmlns:a16="http://schemas.microsoft.com/office/drawing/2014/main" id="{D36EE153-9C02-441C-AD73-FF67368E3B25}"/>
                  </a:ext>
                </a:extLst>
              </p:cNvPr>
              <p:cNvCxnSpPr>
                <a:cxnSpLocks/>
                <a:stCxn id="98" idx="2"/>
                <a:endCxn id="95" idx="1"/>
              </p:cNvCxnSpPr>
              <p:nvPr/>
            </p:nvCxnSpPr>
            <p:spPr>
              <a:xfrm rot="10800000" flipH="1">
                <a:off x="1946365" y="1926267"/>
                <a:ext cx="1925147" cy="2934417"/>
              </a:xfrm>
              <a:prstGeom prst="bentConnector3">
                <a:avLst>
                  <a:gd name="adj1" fmla="val -11874"/>
                </a:avLst>
              </a:prstGeom>
              <a:ln w="38100" cmpd="sng">
                <a:solidFill>
                  <a:srgbClr val="00B0F0"/>
                </a:solidFill>
                <a:prstDash val="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Elbow Connector 31">
                <a:extLst>
                  <a:ext uri="{FF2B5EF4-FFF2-40B4-BE49-F238E27FC236}">
                    <a16:creationId xmlns:a16="http://schemas.microsoft.com/office/drawing/2014/main" id="{A44238C3-F9CF-4193-B4A2-737D5BB6E5C8}"/>
                  </a:ext>
                </a:extLst>
              </p:cNvPr>
              <p:cNvCxnSpPr>
                <a:cxnSpLocks/>
                <a:stCxn id="103" idx="6"/>
                <a:endCxn id="95" idx="3"/>
              </p:cNvCxnSpPr>
              <p:nvPr/>
            </p:nvCxnSpPr>
            <p:spPr>
              <a:xfrm flipH="1" flipV="1">
                <a:off x="5474933" y="1926266"/>
                <a:ext cx="1928941" cy="2934417"/>
              </a:xfrm>
              <a:prstGeom prst="bentConnector3">
                <a:avLst>
                  <a:gd name="adj1" fmla="val -11851"/>
                </a:avLst>
              </a:prstGeom>
              <a:ln w="38100" cmpd="sng">
                <a:solidFill>
                  <a:srgbClr val="6914E0"/>
                </a:solidFill>
                <a:prstDash val="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0F0C2693-FB7E-48AB-883A-590ECE0DB7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19185" y="3562149"/>
              <a:ext cx="0" cy="614475"/>
            </a:xfrm>
            <a:prstGeom prst="straightConnector1">
              <a:avLst/>
            </a:prstGeom>
            <a:ln w="38100" cmpd="sng">
              <a:solidFill>
                <a:srgbClr val="00B0F0"/>
              </a:solidFill>
              <a:prstDash val="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tle 1">
            <a:extLst>
              <a:ext uri="{FF2B5EF4-FFF2-40B4-BE49-F238E27FC236}">
                <a16:creationId xmlns:a16="http://schemas.microsoft.com/office/drawing/2014/main" id="{5DD45FA9-58FB-4A25-895D-49B116B2D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152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Decrease economic instability &amp; </a:t>
            </a:r>
            <a:b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food insecurity</a:t>
            </a:r>
          </a:p>
        </p:txBody>
      </p:sp>
    </p:spTree>
    <p:extLst>
      <p:ext uri="{BB962C8B-B14F-4D97-AF65-F5344CB8AC3E}">
        <p14:creationId xmlns:p14="http://schemas.microsoft.com/office/powerpoint/2010/main" val="42196533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B670C30-8134-47F0-B944-521055D648A1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/>
                <a:cs typeface="Arial"/>
              </a:rPr>
              <a:t>Adapted from Tsai et al. Soc Sci Med 2018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359E6F9-429F-47DD-8717-0F3EA2F2CE37}"/>
              </a:ext>
            </a:extLst>
          </p:cNvPr>
          <p:cNvGrpSpPr/>
          <p:nvPr/>
        </p:nvGrpSpPr>
        <p:grpSpPr>
          <a:xfrm>
            <a:off x="457200" y="1261109"/>
            <a:ext cx="8229600" cy="4283622"/>
            <a:chOff x="457200" y="1261109"/>
            <a:chExt cx="8229600" cy="4283622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74ADD629-2445-475C-BBB2-917338E60501}"/>
                </a:ext>
              </a:extLst>
            </p:cNvPr>
            <p:cNvGrpSpPr/>
            <p:nvPr/>
          </p:nvGrpSpPr>
          <p:grpSpPr>
            <a:xfrm>
              <a:off x="457200" y="1261109"/>
              <a:ext cx="8229600" cy="4283622"/>
              <a:chOff x="457200" y="1261109"/>
              <a:chExt cx="8229600" cy="4283622"/>
            </a:xfrm>
          </p:grpSpPr>
          <p:cxnSp>
            <p:nvCxnSpPr>
              <p:cNvPr id="89" name="Straight Arrow Connector 88">
                <a:extLst>
                  <a:ext uri="{FF2B5EF4-FFF2-40B4-BE49-F238E27FC236}">
                    <a16:creationId xmlns:a16="http://schemas.microsoft.com/office/drawing/2014/main" id="{22907A28-B006-499E-86E7-9D0455586A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31055" y="3556742"/>
                <a:ext cx="0" cy="612648"/>
              </a:xfrm>
              <a:prstGeom prst="straightConnector1">
                <a:avLst/>
              </a:prstGeom>
              <a:ln w="38100" cmpd="sng">
                <a:solidFill>
                  <a:schemeClr val="bg1">
                    <a:lumMod val="75000"/>
                  </a:schemeClr>
                </a:solidFill>
                <a:prstDash val="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D895C1DA-01E1-420E-9570-4F9BBE25ABAC}"/>
                  </a:ext>
                </a:extLst>
              </p:cNvPr>
              <p:cNvCxnSpPr/>
              <p:nvPr/>
            </p:nvCxnSpPr>
            <p:spPr>
              <a:xfrm>
                <a:off x="457200" y="1261109"/>
                <a:ext cx="82296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EA52EA0E-C50F-4673-B118-EF5BBDB583A8}"/>
                  </a:ext>
                </a:extLst>
              </p:cNvPr>
              <p:cNvGrpSpPr/>
              <p:nvPr/>
            </p:nvGrpSpPr>
            <p:grpSpPr>
              <a:xfrm>
                <a:off x="1946366" y="1423990"/>
                <a:ext cx="5457508" cy="4120741"/>
                <a:chOff x="1946366" y="1423990"/>
                <a:chExt cx="5457508" cy="4120741"/>
              </a:xfrm>
            </p:grpSpPr>
            <p:grpSp>
              <p:nvGrpSpPr>
                <p:cNvPr id="94" name="Group 93">
                  <a:extLst>
                    <a:ext uri="{FF2B5EF4-FFF2-40B4-BE49-F238E27FC236}">
                      <a16:creationId xmlns:a16="http://schemas.microsoft.com/office/drawing/2014/main" id="{29F8B3A4-2100-41BB-927B-194A93D99C2D}"/>
                    </a:ext>
                  </a:extLst>
                </p:cNvPr>
                <p:cNvGrpSpPr/>
                <p:nvPr/>
              </p:nvGrpSpPr>
              <p:grpSpPr>
                <a:xfrm>
                  <a:off x="2183338" y="2736544"/>
                  <a:ext cx="5031203" cy="1004552"/>
                  <a:chOff x="2024220" y="2956737"/>
                  <a:chExt cx="5031203" cy="1004552"/>
                </a:xfrm>
              </p:grpSpPr>
              <p:sp>
                <p:nvSpPr>
                  <p:cNvPr id="104" name="Rectangle 103">
                    <a:extLst>
                      <a:ext uri="{FF2B5EF4-FFF2-40B4-BE49-F238E27FC236}">
                        <a16:creationId xmlns:a16="http://schemas.microsoft.com/office/drawing/2014/main" id="{E9030E46-A5CC-4000-93B2-E60A62966582}"/>
                      </a:ext>
                    </a:extLst>
                  </p:cNvPr>
                  <p:cNvSpPr/>
                  <p:nvPr/>
                </p:nvSpPr>
                <p:spPr>
                  <a:xfrm>
                    <a:off x="2024220" y="2956737"/>
                    <a:ext cx="1143111" cy="10045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4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HIV</a:t>
                    </a:r>
                  </a:p>
                </p:txBody>
              </p:sp>
              <p:sp>
                <p:nvSpPr>
                  <p:cNvPr id="105" name="TextBox 104">
                    <a:extLst>
                      <a:ext uri="{FF2B5EF4-FFF2-40B4-BE49-F238E27FC236}">
                        <a16:creationId xmlns:a16="http://schemas.microsoft.com/office/drawing/2014/main" id="{CF025924-29F0-49CC-9454-990F7581656F}"/>
                      </a:ext>
                    </a:extLst>
                  </p:cNvPr>
                  <p:cNvSpPr txBox="1"/>
                  <p:nvPr/>
                </p:nvSpPr>
                <p:spPr>
                  <a:xfrm>
                    <a:off x="5912423" y="3066598"/>
                    <a:ext cx="1143000" cy="7848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4400" dirty="0">
                        <a:solidFill>
                          <a:srgbClr val="FF99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TB</a:t>
                    </a:r>
                    <a:endParaRPr lang="en-US" sz="4500" dirty="0">
                      <a:solidFill>
                        <a:srgbClr val="FF9933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06" name="Straight Arrow Connector 105">
                    <a:extLst>
                      <a:ext uri="{FF2B5EF4-FFF2-40B4-BE49-F238E27FC236}">
                        <a16:creationId xmlns:a16="http://schemas.microsoft.com/office/drawing/2014/main" id="{C3C858FF-3691-4256-9A79-CD66915BE9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31876" y="3318051"/>
                    <a:ext cx="2578608" cy="0"/>
                  </a:xfrm>
                  <a:prstGeom prst="straightConnector1">
                    <a:avLst/>
                  </a:prstGeom>
                  <a:ln w="38100" cmpd="sng">
                    <a:solidFill>
                      <a:schemeClr val="tx1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Arrow Connector 106">
                    <a:extLst>
                      <a:ext uri="{FF2B5EF4-FFF2-40B4-BE49-F238E27FC236}">
                        <a16:creationId xmlns:a16="http://schemas.microsoft.com/office/drawing/2014/main" id="{8E6CC9E3-6093-486E-8A21-3E50C8EBB5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167331" y="3554498"/>
                    <a:ext cx="2574578" cy="0"/>
                  </a:xfrm>
                  <a:prstGeom prst="straightConnector1">
                    <a:avLst/>
                  </a:prstGeom>
                  <a:ln w="38100" cmpd="sng">
                    <a:solidFill>
                      <a:schemeClr val="tx1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52BAB23D-B414-4F79-8739-737BDA8EACF4}"/>
                    </a:ext>
                  </a:extLst>
                </p:cNvPr>
                <p:cNvSpPr/>
                <p:nvPr/>
              </p:nvSpPr>
              <p:spPr>
                <a:xfrm>
                  <a:off x="3871513" y="1423990"/>
                  <a:ext cx="1603420" cy="100455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400" dirty="0">
                      <a:solidFill>
                        <a:srgbClr val="008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DM</a:t>
                  </a:r>
                </a:p>
              </p:txBody>
            </p:sp>
            <p:cxnSp>
              <p:nvCxnSpPr>
                <p:cNvPr id="96" name="Straight Arrow Connector 95">
                  <a:extLst>
                    <a:ext uri="{FF2B5EF4-FFF2-40B4-BE49-F238E27FC236}">
                      <a16:creationId xmlns:a16="http://schemas.microsoft.com/office/drawing/2014/main" id="{98A4D5F6-3968-40AF-B610-CB53941268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224980" y="2172052"/>
                  <a:ext cx="914400" cy="786384"/>
                </a:xfrm>
                <a:prstGeom prst="straightConnector1">
                  <a:avLst/>
                </a:prstGeom>
                <a:ln w="38100" cmpd="sng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Arrow Connector 96">
                  <a:extLst>
                    <a:ext uri="{FF2B5EF4-FFF2-40B4-BE49-F238E27FC236}">
                      <a16:creationId xmlns:a16="http://schemas.microsoft.com/office/drawing/2014/main" id="{D77933EE-98A0-4D2F-82D3-3E878F8A90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82621" y="2185955"/>
                  <a:ext cx="909496" cy="782006"/>
                </a:xfrm>
                <a:prstGeom prst="straightConnector1">
                  <a:avLst/>
                </a:prstGeom>
                <a:ln w="38100" cmpd="sng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FB864097-8196-4432-A009-91FB2EEEE60E}"/>
                    </a:ext>
                  </a:extLst>
                </p:cNvPr>
                <p:cNvSpPr/>
                <p:nvPr/>
              </p:nvSpPr>
              <p:spPr>
                <a:xfrm>
                  <a:off x="1946366" y="4176634"/>
                  <a:ext cx="1745639" cy="136809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Economic instability</a:t>
                  </a:r>
                </a:p>
              </p:txBody>
            </p:sp>
            <p:cxnSp>
              <p:nvCxnSpPr>
                <p:cNvPr id="99" name="Straight Arrow Connector 98">
                  <a:extLst>
                    <a:ext uri="{FF2B5EF4-FFF2-40B4-BE49-F238E27FC236}">
                      <a16:creationId xmlns:a16="http://schemas.microsoft.com/office/drawing/2014/main" id="{9CDA36C3-B59D-46CB-867E-D2B6A5B9A7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467167" y="3564963"/>
                  <a:ext cx="2633472" cy="704088"/>
                </a:xfrm>
                <a:prstGeom prst="straightConnector1">
                  <a:avLst/>
                </a:prstGeom>
                <a:ln w="38100" cmpd="sng">
                  <a:solidFill>
                    <a:schemeClr val="bg1">
                      <a:lumMod val="75000"/>
                    </a:schemeClr>
                  </a:solidFill>
                  <a:prstDash val="dot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Arrow Connector 99">
                  <a:extLst>
                    <a:ext uri="{FF2B5EF4-FFF2-40B4-BE49-F238E27FC236}">
                      <a16:creationId xmlns:a16="http://schemas.microsoft.com/office/drawing/2014/main" id="{84AA20BD-CBC4-4136-B322-6A94DF221E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92005" y="4746383"/>
                  <a:ext cx="1966230" cy="0"/>
                </a:xfrm>
                <a:prstGeom prst="straightConnector1">
                  <a:avLst/>
                </a:prstGeom>
                <a:ln w="38100" cmpd="sng">
                  <a:solidFill>
                    <a:schemeClr val="bg1">
                      <a:lumMod val="75000"/>
                    </a:schemeClr>
                  </a:solidFill>
                  <a:prstDash val="dot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Arrow Connector 100">
                  <a:extLst>
                    <a:ext uri="{FF2B5EF4-FFF2-40B4-BE49-F238E27FC236}">
                      <a16:creationId xmlns:a16="http://schemas.microsoft.com/office/drawing/2014/main" id="{1EDCA691-05CE-4657-A6DD-DF3DD8B2DC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252835" y="3571555"/>
                  <a:ext cx="2629373" cy="703787"/>
                </a:xfrm>
                <a:prstGeom prst="straightConnector1">
                  <a:avLst/>
                </a:prstGeom>
                <a:ln w="38100" cmpd="sng">
                  <a:solidFill>
                    <a:schemeClr val="bg1">
                      <a:lumMod val="75000"/>
                    </a:schemeClr>
                  </a:solidFill>
                  <a:prstDash val="dot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Arrow Connector 101">
                  <a:extLst>
                    <a:ext uri="{FF2B5EF4-FFF2-40B4-BE49-F238E27FC236}">
                      <a16:creationId xmlns:a16="http://schemas.microsoft.com/office/drawing/2014/main" id="{E72D11F9-22E3-4D03-B347-EA7854A826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92005" y="4955933"/>
                  <a:ext cx="1966230" cy="0"/>
                </a:xfrm>
                <a:prstGeom prst="straightConnector1">
                  <a:avLst/>
                </a:prstGeom>
                <a:ln w="38100" cmpd="sng">
                  <a:solidFill>
                    <a:schemeClr val="bg1">
                      <a:lumMod val="75000"/>
                    </a:schemeClr>
                  </a:solidFill>
                  <a:prstDash val="dot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B9DD93C3-69FD-49EC-A51C-47D9A03E1E41}"/>
                    </a:ext>
                  </a:extLst>
                </p:cNvPr>
                <p:cNvSpPr/>
                <p:nvPr/>
              </p:nvSpPr>
              <p:spPr>
                <a:xfrm>
                  <a:off x="5658235" y="4176634"/>
                  <a:ext cx="1745639" cy="136809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Food insecurity</a:t>
                  </a:r>
                </a:p>
              </p:txBody>
            </p:sp>
          </p:grpSp>
          <p:cxnSp>
            <p:nvCxnSpPr>
              <p:cNvPr id="92" name="Elbow Connector 24">
                <a:extLst>
                  <a:ext uri="{FF2B5EF4-FFF2-40B4-BE49-F238E27FC236}">
                    <a16:creationId xmlns:a16="http://schemas.microsoft.com/office/drawing/2014/main" id="{D36EE153-9C02-441C-AD73-FF67368E3B25}"/>
                  </a:ext>
                </a:extLst>
              </p:cNvPr>
              <p:cNvCxnSpPr>
                <a:cxnSpLocks/>
                <a:stCxn id="98" idx="2"/>
                <a:endCxn id="95" idx="1"/>
              </p:cNvCxnSpPr>
              <p:nvPr/>
            </p:nvCxnSpPr>
            <p:spPr>
              <a:xfrm rot="10800000" flipH="1">
                <a:off x="1946365" y="1926267"/>
                <a:ext cx="1925147" cy="2934417"/>
              </a:xfrm>
              <a:prstGeom prst="bentConnector3">
                <a:avLst>
                  <a:gd name="adj1" fmla="val -11874"/>
                </a:avLst>
              </a:prstGeom>
              <a:ln w="38100" cmpd="sng">
                <a:solidFill>
                  <a:schemeClr val="bg1">
                    <a:lumMod val="75000"/>
                  </a:schemeClr>
                </a:solidFill>
                <a:prstDash val="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Elbow Connector 31">
                <a:extLst>
                  <a:ext uri="{FF2B5EF4-FFF2-40B4-BE49-F238E27FC236}">
                    <a16:creationId xmlns:a16="http://schemas.microsoft.com/office/drawing/2014/main" id="{A44238C3-F9CF-4193-B4A2-737D5BB6E5C8}"/>
                  </a:ext>
                </a:extLst>
              </p:cNvPr>
              <p:cNvCxnSpPr>
                <a:cxnSpLocks/>
                <a:stCxn id="103" idx="6"/>
                <a:endCxn id="95" idx="3"/>
              </p:cNvCxnSpPr>
              <p:nvPr/>
            </p:nvCxnSpPr>
            <p:spPr>
              <a:xfrm flipH="1" flipV="1">
                <a:off x="5474933" y="1926266"/>
                <a:ext cx="1928941" cy="2934417"/>
              </a:xfrm>
              <a:prstGeom prst="bentConnector3">
                <a:avLst>
                  <a:gd name="adj1" fmla="val -11851"/>
                </a:avLst>
              </a:prstGeom>
              <a:ln w="38100" cmpd="sng">
                <a:solidFill>
                  <a:schemeClr val="bg1">
                    <a:lumMod val="75000"/>
                  </a:schemeClr>
                </a:solidFill>
                <a:prstDash val="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0F0C2693-FB7E-48AB-883A-590ECE0DB7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19185" y="3562149"/>
              <a:ext cx="0" cy="614475"/>
            </a:xfrm>
            <a:prstGeom prst="straightConnector1">
              <a:avLst/>
            </a:prstGeom>
            <a:ln w="38100" cmpd="sng">
              <a:solidFill>
                <a:schemeClr val="bg1">
                  <a:lumMod val="75000"/>
                </a:schemeClr>
              </a:solidFill>
              <a:prstDash val="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tle 1">
            <a:extLst>
              <a:ext uri="{FF2B5EF4-FFF2-40B4-BE49-F238E27FC236}">
                <a16:creationId xmlns:a16="http://schemas.microsoft.com/office/drawing/2014/main" id="{5DD45FA9-58FB-4A25-895D-49B116B2D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570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Improve diagnosis, treatment, retention</a:t>
            </a:r>
          </a:p>
        </p:txBody>
      </p:sp>
    </p:spTree>
    <p:extLst>
      <p:ext uri="{BB962C8B-B14F-4D97-AF65-F5344CB8AC3E}">
        <p14:creationId xmlns:p14="http://schemas.microsoft.com/office/powerpoint/2010/main" val="31212196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B670C30-8134-47F0-B944-521055D648A1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/>
                <a:cs typeface="Arial"/>
              </a:rPr>
              <a:t>Adapted from Tsai et al. Soc Sci Med 2018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2907A28-B006-499E-86E7-9D0455586A7A}"/>
              </a:ext>
            </a:extLst>
          </p:cNvPr>
          <p:cNvCxnSpPr>
            <a:cxnSpLocks/>
          </p:cNvCxnSpPr>
          <p:nvPr/>
        </p:nvCxnSpPr>
        <p:spPr>
          <a:xfrm flipV="1">
            <a:off x="6531055" y="3556742"/>
            <a:ext cx="0" cy="612648"/>
          </a:xfrm>
          <a:prstGeom prst="straightConnector1">
            <a:avLst/>
          </a:prstGeom>
          <a:ln w="38100" cmpd="sng">
            <a:solidFill>
              <a:schemeClr val="bg1">
                <a:lumMod val="75000"/>
              </a:schemeClr>
            </a:solidFill>
            <a:prstDash val="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D895C1DA-01E1-420E-9570-4F9BBE25ABAC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9030E46-A5CC-4000-93B2-E60A62966582}"/>
              </a:ext>
            </a:extLst>
          </p:cNvPr>
          <p:cNvSpPr/>
          <p:nvPr/>
        </p:nvSpPr>
        <p:spPr>
          <a:xfrm>
            <a:off x="2183338" y="2736544"/>
            <a:ext cx="1143111" cy="1004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HIV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F025924-29F0-49CC-9454-990F7581656F}"/>
              </a:ext>
            </a:extLst>
          </p:cNvPr>
          <p:cNvSpPr txBox="1"/>
          <p:nvPr/>
        </p:nvSpPr>
        <p:spPr>
          <a:xfrm>
            <a:off x="6071541" y="2846405"/>
            <a:ext cx="1143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</a:t>
            </a:r>
            <a:endParaRPr lang="en-US" sz="4500" dirty="0">
              <a:solidFill>
                <a:srgbClr val="FF99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C3C858FF-3691-4256-9A79-CD66915BE9E9}"/>
              </a:ext>
            </a:extLst>
          </p:cNvPr>
          <p:cNvCxnSpPr>
            <a:cxnSpLocks/>
          </p:cNvCxnSpPr>
          <p:nvPr/>
        </p:nvCxnSpPr>
        <p:spPr>
          <a:xfrm>
            <a:off x="3390994" y="3097858"/>
            <a:ext cx="2578608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8E6CC9E3-6093-486E-8A21-3E50C8EBB5C5}"/>
              </a:ext>
            </a:extLst>
          </p:cNvPr>
          <p:cNvCxnSpPr>
            <a:cxnSpLocks/>
          </p:cNvCxnSpPr>
          <p:nvPr/>
        </p:nvCxnSpPr>
        <p:spPr>
          <a:xfrm flipH="1">
            <a:off x="3326449" y="3334305"/>
            <a:ext cx="2574578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52BAB23D-B414-4F79-8739-737BDA8EACF4}"/>
              </a:ext>
            </a:extLst>
          </p:cNvPr>
          <p:cNvSpPr/>
          <p:nvPr/>
        </p:nvSpPr>
        <p:spPr>
          <a:xfrm>
            <a:off x="3871513" y="1423990"/>
            <a:ext cx="1603420" cy="1004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98A4D5F6-3968-40AF-B610-CB539412686E}"/>
              </a:ext>
            </a:extLst>
          </p:cNvPr>
          <p:cNvCxnSpPr>
            <a:cxnSpLocks/>
          </p:cNvCxnSpPr>
          <p:nvPr/>
        </p:nvCxnSpPr>
        <p:spPr>
          <a:xfrm flipV="1">
            <a:off x="3224980" y="2172052"/>
            <a:ext cx="914400" cy="78638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D77933EE-98A0-4D2F-82D3-3E878F8A90AA}"/>
              </a:ext>
            </a:extLst>
          </p:cNvPr>
          <p:cNvCxnSpPr>
            <a:cxnSpLocks/>
          </p:cNvCxnSpPr>
          <p:nvPr/>
        </p:nvCxnSpPr>
        <p:spPr>
          <a:xfrm>
            <a:off x="5182621" y="2185955"/>
            <a:ext cx="909496" cy="782006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Oval 97">
            <a:extLst>
              <a:ext uri="{FF2B5EF4-FFF2-40B4-BE49-F238E27FC236}">
                <a16:creationId xmlns:a16="http://schemas.microsoft.com/office/drawing/2014/main" id="{FB864097-8196-4432-A009-91FB2EEEE60E}"/>
              </a:ext>
            </a:extLst>
          </p:cNvPr>
          <p:cNvSpPr/>
          <p:nvPr/>
        </p:nvSpPr>
        <p:spPr>
          <a:xfrm>
            <a:off x="1946366" y="4176634"/>
            <a:ext cx="1745639" cy="136809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Economic instability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9CDA36C3-B59D-46CB-867E-D2B6A5B9A758}"/>
              </a:ext>
            </a:extLst>
          </p:cNvPr>
          <p:cNvCxnSpPr>
            <a:cxnSpLocks/>
          </p:cNvCxnSpPr>
          <p:nvPr/>
        </p:nvCxnSpPr>
        <p:spPr>
          <a:xfrm flipV="1">
            <a:off x="3467167" y="3564963"/>
            <a:ext cx="2633472" cy="704088"/>
          </a:xfrm>
          <a:prstGeom prst="straightConnector1">
            <a:avLst/>
          </a:prstGeom>
          <a:ln w="38100" cmpd="sng">
            <a:solidFill>
              <a:schemeClr val="bg1">
                <a:lumMod val="75000"/>
              </a:schemeClr>
            </a:solidFill>
            <a:prstDash val="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84AA20BD-CBC4-4136-B322-6A94DF221EF3}"/>
              </a:ext>
            </a:extLst>
          </p:cNvPr>
          <p:cNvCxnSpPr>
            <a:cxnSpLocks/>
          </p:cNvCxnSpPr>
          <p:nvPr/>
        </p:nvCxnSpPr>
        <p:spPr>
          <a:xfrm>
            <a:off x="3692005" y="4746383"/>
            <a:ext cx="1966230" cy="0"/>
          </a:xfrm>
          <a:prstGeom prst="straightConnector1">
            <a:avLst/>
          </a:prstGeom>
          <a:ln w="38100" cmpd="sng">
            <a:solidFill>
              <a:schemeClr val="bg1">
                <a:lumMod val="75000"/>
              </a:schemeClr>
            </a:solidFill>
            <a:prstDash val="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1EDCA691-05CE-4657-A6DD-DF3DD8B2DCBF}"/>
              </a:ext>
            </a:extLst>
          </p:cNvPr>
          <p:cNvCxnSpPr>
            <a:cxnSpLocks/>
          </p:cNvCxnSpPr>
          <p:nvPr/>
        </p:nvCxnSpPr>
        <p:spPr>
          <a:xfrm flipH="1" flipV="1">
            <a:off x="3252835" y="3571555"/>
            <a:ext cx="2629373" cy="703787"/>
          </a:xfrm>
          <a:prstGeom prst="straightConnector1">
            <a:avLst/>
          </a:prstGeom>
          <a:ln w="38100" cmpd="sng">
            <a:solidFill>
              <a:schemeClr val="bg1">
                <a:lumMod val="75000"/>
              </a:schemeClr>
            </a:solidFill>
            <a:prstDash val="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E72D11F9-22E3-4D03-B347-EA7854A82609}"/>
              </a:ext>
            </a:extLst>
          </p:cNvPr>
          <p:cNvCxnSpPr>
            <a:cxnSpLocks/>
          </p:cNvCxnSpPr>
          <p:nvPr/>
        </p:nvCxnSpPr>
        <p:spPr>
          <a:xfrm flipH="1">
            <a:off x="3692005" y="4955933"/>
            <a:ext cx="1966230" cy="0"/>
          </a:xfrm>
          <a:prstGeom prst="straightConnector1">
            <a:avLst/>
          </a:prstGeom>
          <a:ln w="38100" cmpd="sng">
            <a:solidFill>
              <a:schemeClr val="bg1">
                <a:lumMod val="75000"/>
              </a:schemeClr>
            </a:solidFill>
            <a:prstDash val="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Oval 102">
            <a:extLst>
              <a:ext uri="{FF2B5EF4-FFF2-40B4-BE49-F238E27FC236}">
                <a16:creationId xmlns:a16="http://schemas.microsoft.com/office/drawing/2014/main" id="{B9DD93C3-69FD-49EC-A51C-47D9A03E1E41}"/>
              </a:ext>
            </a:extLst>
          </p:cNvPr>
          <p:cNvSpPr/>
          <p:nvPr/>
        </p:nvSpPr>
        <p:spPr>
          <a:xfrm>
            <a:off x="5658235" y="4176634"/>
            <a:ext cx="1745639" cy="136809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Food insecurity</a:t>
            </a:r>
          </a:p>
        </p:txBody>
      </p:sp>
      <p:cxnSp>
        <p:nvCxnSpPr>
          <p:cNvPr id="92" name="Elbow Connector 24">
            <a:extLst>
              <a:ext uri="{FF2B5EF4-FFF2-40B4-BE49-F238E27FC236}">
                <a16:creationId xmlns:a16="http://schemas.microsoft.com/office/drawing/2014/main" id="{D36EE153-9C02-441C-AD73-FF67368E3B25}"/>
              </a:ext>
            </a:extLst>
          </p:cNvPr>
          <p:cNvCxnSpPr>
            <a:cxnSpLocks/>
            <a:stCxn id="98" idx="2"/>
            <a:endCxn id="95" idx="1"/>
          </p:cNvCxnSpPr>
          <p:nvPr/>
        </p:nvCxnSpPr>
        <p:spPr>
          <a:xfrm rot="10800000" flipH="1">
            <a:off x="1946365" y="1926267"/>
            <a:ext cx="1925147" cy="2934417"/>
          </a:xfrm>
          <a:prstGeom prst="bentConnector3">
            <a:avLst>
              <a:gd name="adj1" fmla="val -11874"/>
            </a:avLst>
          </a:prstGeom>
          <a:ln w="38100" cmpd="sng">
            <a:solidFill>
              <a:schemeClr val="bg1">
                <a:lumMod val="75000"/>
              </a:schemeClr>
            </a:solidFill>
            <a:prstDash val="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31">
            <a:extLst>
              <a:ext uri="{FF2B5EF4-FFF2-40B4-BE49-F238E27FC236}">
                <a16:creationId xmlns:a16="http://schemas.microsoft.com/office/drawing/2014/main" id="{A44238C3-F9CF-4193-B4A2-737D5BB6E5C8}"/>
              </a:ext>
            </a:extLst>
          </p:cNvPr>
          <p:cNvCxnSpPr>
            <a:cxnSpLocks/>
            <a:stCxn id="103" idx="6"/>
            <a:endCxn id="95" idx="3"/>
          </p:cNvCxnSpPr>
          <p:nvPr/>
        </p:nvCxnSpPr>
        <p:spPr>
          <a:xfrm flipH="1" flipV="1">
            <a:off x="5474933" y="1926266"/>
            <a:ext cx="1928941" cy="2934417"/>
          </a:xfrm>
          <a:prstGeom prst="bentConnector3">
            <a:avLst>
              <a:gd name="adj1" fmla="val -11851"/>
            </a:avLst>
          </a:prstGeom>
          <a:ln w="38100" cmpd="sng">
            <a:solidFill>
              <a:schemeClr val="bg1">
                <a:lumMod val="75000"/>
              </a:schemeClr>
            </a:solidFill>
            <a:prstDash val="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F0C2693-FB7E-48AB-883A-590ECE0DB7D1}"/>
              </a:ext>
            </a:extLst>
          </p:cNvPr>
          <p:cNvCxnSpPr>
            <a:cxnSpLocks/>
          </p:cNvCxnSpPr>
          <p:nvPr/>
        </p:nvCxnSpPr>
        <p:spPr>
          <a:xfrm flipV="1">
            <a:off x="2819185" y="3562149"/>
            <a:ext cx="0" cy="614475"/>
          </a:xfrm>
          <a:prstGeom prst="straightConnector1">
            <a:avLst/>
          </a:prstGeom>
          <a:ln w="38100" cmpd="sng">
            <a:solidFill>
              <a:schemeClr val="bg1">
                <a:lumMod val="75000"/>
              </a:schemeClr>
            </a:solidFill>
            <a:prstDash val="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5DD45FA9-58FB-4A25-895D-49B116B2D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339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Prevent new cases &amp; </a:t>
            </a:r>
            <a:b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reduce illness and death</a:t>
            </a:r>
          </a:p>
        </p:txBody>
      </p:sp>
    </p:spTree>
    <p:extLst>
      <p:ext uri="{BB962C8B-B14F-4D97-AF65-F5344CB8AC3E}">
        <p14:creationId xmlns:p14="http://schemas.microsoft.com/office/powerpoint/2010/main" val="99004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0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9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5" grpId="0"/>
      <p:bldP spid="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Influence of structural barriers to care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B670C30-8134-47F0-B944-521055D648A1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/>
                <a:cs typeface="Arial"/>
              </a:rPr>
              <a:t>Adapted from Tsai et al. Soc Sci Med 2018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8EE23A3-7AB5-4695-A53E-B537BE643AFB}"/>
              </a:ext>
            </a:extLst>
          </p:cNvPr>
          <p:cNvGrpSpPr/>
          <p:nvPr/>
        </p:nvGrpSpPr>
        <p:grpSpPr>
          <a:xfrm>
            <a:off x="457200" y="1261109"/>
            <a:ext cx="8229600" cy="4283622"/>
            <a:chOff x="457200" y="1261109"/>
            <a:chExt cx="8229600" cy="4283622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1ACFAE9-7C6B-476D-92BC-4EC16B86FF4A}"/>
                </a:ext>
              </a:extLst>
            </p:cNvPr>
            <p:cNvGrpSpPr/>
            <p:nvPr/>
          </p:nvGrpSpPr>
          <p:grpSpPr>
            <a:xfrm>
              <a:off x="457200" y="1261109"/>
              <a:ext cx="8229600" cy="4283622"/>
              <a:chOff x="457200" y="1261109"/>
              <a:chExt cx="8229600" cy="4283622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C39248C1-9C9F-44C2-BFA9-D0B10CDED07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31055" y="3556742"/>
                <a:ext cx="0" cy="612648"/>
              </a:xfrm>
              <a:prstGeom prst="straightConnector1">
                <a:avLst/>
              </a:prstGeom>
              <a:ln w="38100" cmpd="sng">
                <a:solidFill>
                  <a:srgbClr val="6914E0"/>
                </a:solidFill>
                <a:prstDash val="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125F643-867A-45B5-80B5-86F906A5D542}"/>
                  </a:ext>
                </a:extLst>
              </p:cNvPr>
              <p:cNvCxnSpPr/>
              <p:nvPr/>
            </p:nvCxnSpPr>
            <p:spPr>
              <a:xfrm>
                <a:off x="457200" y="1261109"/>
                <a:ext cx="82296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0AEE0792-15F5-467E-AD4F-06C901F2C42C}"/>
                  </a:ext>
                </a:extLst>
              </p:cNvPr>
              <p:cNvGrpSpPr/>
              <p:nvPr/>
            </p:nvGrpSpPr>
            <p:grpSpPr>
              <a:xfrm>
                <a:off x="1946366" y="1423990"/>
                <a:ext cx="5457508" cy="4120741"/>
                <a:chOff x="1946366" y="1423990"/>
                <a:chExt cx="5457508" cy="4120741"/>
              </a:xfrm>
            </p:grpSpPr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004877C7-43A7-46DE-9AC0-3580571E36E3}"/>
                    </a:ext>
                  </a:extLst>
                </p:cNvPr>
                <p:cNvGrpSpPr/>
                <p:nvPr/>
              </p:nvGrpSpPr>
              <p:grpSpPr>
                <a:xfrm>
                  <a:off x="2183338" y="2736544"/>
                  <a:ext cx="5031203" cy="1004552"/>
                  <a:chOff x="2024220" y="2956737"/>
                  <a:chExt cx="5031203" cy="1004552"/>
                </a:xfrm>
              </p:grpSpPr>
              <p:sp>
                <p:nvSpPr>
                  <p:cNvPr id="45" name="Rectangle 44">
                    <a:extLst>
                      <a:ext uri="{FF2B5EF4-FFF2-40B4-BE49-F238E27FC236}">
                        <a16:creationId xmlns:a16="http://schemas.microsoft.com/office/drawing/2014/main" id="{1FD206F0-37D5-4F3F-9711-BC1631B2EBE0}"/>
                      </a:ext>
                    </a:extLst>
                  </p:cNvPr>
                  <p:cNvSpPr/>
                  <p:nvPr/>
                </p:nvSpPr>
                <p:spPr>
                  <a:xfrm>
                    <a:off x="2024220" y="2956737"/>
                    <a:ext cx="1143111" cy="10045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4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HIV</a:t>
                    </a:r>
                  </a:p>
                </p:txBody>
              </p:sp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7A70E21A-709D-44D0-B031-33C4E7F54732}"/>
                      </a:ext>
                    </a:extLst>
                  </p:cNvPr>
                  <p:cNvSpPr txBox="1"/>
                  <p:nvPr/>
                </p:nvSpPr>
                <p:spPr>
                  <a:xfrm>
                    <a:off x="5912423" y="3066598"/>
                    <a:ext cx="1143000" cy="7848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4400" dirty="0">
                        <a:solidFill>
                          <a:srgbClr val="FF99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TB</a:t>
                    </a:r>
                    <a:endParaRPr lang="en-US" sz="4500" dirty="0">
                      <a:solidFill>
                        <a:srgbClr val="FF9933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47" name="Straight Arrow Connector 46">
                    <a:extLst>
                      <a:ext uri="{FF2B5EF4-FFF2-40B4-BE49-F238E27FC236}">
                        <a16:creationId xmlns:a16="http://schemas.microsoft.com/office/drawing/2014/main" id="{178E9B1D-732C-4996-A2AC-2CCE2418DB0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31876" y="3318051"/>
                    <a:ext cx="2578608" cy="0"/>
                  </a:xfrm>
                  <a:prstGeom prst="straightConnector1">
                    <a:avLst/>
                  </a:prstGeom>
                  <a:ln w="38100" cmpd="sng">
                    <a:solidFill>
                      <a:schemeClr val="tx1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Arrow Connector 47">
                    <a:extLst>
                      <a:ext uri="{FF2B5EF4-FFF2-40B4-BE49-F238E27FC236}">
                        <a16:creationId xmlns:a16="http://schemas.microsoft.com/office/drawing/2014/main" id="{5FBF042C-6820-44EE-BED2-7BCE1DD482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167331" y="3554498"/>
                    <a:ext cx="2574578" cy="0"/>
                  </a:xfrm>
                  <a:prstGeom prst="straightConnector1">
                    <a:avLst/>
                  </a:prstGeom>
                  <a:ln w="38100" cmpd="sng">
                    <a:solidFill>
                      <a:schemeClr val="tx1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BDEB5982-E8C1-4244-AE35-41C05A3F05FF}"/>
                    </a:ext>
                  </a:extLst>
                </p:cNvPr>
                <p:cNvSpPr/>
                <p:nvPr/>
              </p:nvSpPr>
              <p:spPr>
                <a:xfrm>
                  <a:off x="3871513" y="1423990"/>
                  <a:ext cx="1603420" cy="100455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400" dirty="0">
                      <a:solidFill>
                        <a:srgbClr val="008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DM</a:t>
                  </a:r>
                </a:p>
              </p:txBody>
            </p:sp>
            <p:cxnSp>
              <p:nvCxnSpPr>
                <p:cNvPr id="37" name="Straight Arrow Connector 36">
                  <a:extLst>
                    <a:ext uri="{FF2B5EF4-FFF2-40B4-BE49-F238E27FC236}">
                      <a16:creationId xmlns:a16="http://schemas.microsoft.com/office/drawing/2014/main" id="{5933C0B0-34C9-4310-B6D7-943BDABFCC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224980" y="2172052"/>
                  <a:ext cx="914400" cy="786384"/>
                </a:xfrm>
                <a:prstGeom prst="straightConnector1">
                  <a:avLst/>
                </a:prstGeom>
                <a:ln w="38100" cmpd="sng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>
                  <a:extLst>
                    <a:ext uri="{FF2B5EF4-FFF2-40B4-BE49-F238E27FC236}">
                      <a16:creationId xmlns:a16="http://schemas.microsoft.com/office/drawing/2014/main" id="{6A1EB71B-48C7-4457-88EE-F57860AB61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82621" y="2185955"/>
                  <a:ext cx="909496" cy="782006"/>
                </a:xfrm>
                <a:prstGeom prst="straightConnector1">
                  <a:avLst/>
                </a:prstGeom>
                <a:ln w="38100" cmpd="sng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A40A1B33-EC4D-433E-B3AA-617DE7660A56}"/>
                    </a:ext>
                  </a:extLst>
                </p:cNvPr>
                <p:cNvSpPr/>
                <p:nvPr/>
              </p:nvSpPr>
              <p:spPr>
                <a:xfrm>
                  <a:off x="1946366" y="4176634"/>
                  <a:ext cx="1745639" cy="1368097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Economic instability</a:t>
                  </a:r>
                </a:p>
              </p:txBody>
            </p:sp>
            <p:cxnSp>
              <p:nvCxnSpPr>
                <p:cNvPr id="40" name="Straight Arrow Connector 39">
                  <a:extLst>
                    <a:ext uri="{FF2B5EF4-FFF2-40B4-BE49-F238E27FC236}">
                      <a16:creationId xmlns:a16="http://schemas.microsoft.com/office/drawing/2014/main" id="{AF7B0D1C-285F-469E-B1CE-A9CFA48390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467167" y="3564963"/>
                  <a:ext cx="2633472" cy="704088"/>
                </a:xfrm>
                <a:prstGeom prst="straightConnector1">
                  <a:avLst/>
                </a:prstGeom>
                <a:ln w="38100" cmpd="sng">
                  <a:solidFill>
                    <a:srgbClr val="00B0F0"/>
                  </a:solidFill>
                  <a:prstDash val="dot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Arrow Connector 40">
                  <a:extLst>
                    <a:ext uri="{FF2B5EF4-FFF2-40B4-BE49-F238E27FC236}">
                      <a16:creationId xmlns:a16="http://schemas.microsoft.com/office/drawing/2014/main" id="{28FDEADC-35C0-4389-AA36-C2829F6F1F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92005" y="4746383"/>
                  <a:ext cx="1966230" cy="0"/>
                </a:xfrm>
                <a:prstGeom prst="straightConnector1">
                  <a:avLst/>
                </a:prstGeom>
                <a:ln w="38100" cmpd="sng">
                  <a:solidFill>
                    <a:srgbClr val="00B0F0"/>
                  </a:solidFill>
                  <a:prstDash val="dot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Arrow Connector 41">
                  <a:extLst>
                    <a:ext uri="{FF2B5EF4-FFF2-40B4-BE49-F238E27FC236}">
                      <a16:creationId xmlns:a16="http://schemas.microsoft.com/office/drawing/2014/main" id="{0BED9621-225E-4319-94DF-C4B2F8A329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252835" y="3571555"/>
                  <a:ext cx="2629373" cy="703787"/>
                </a:xfrm>
                <a:prstGeom prst="straightConnector1">
                  <a:avLst/>
                </a:prstGeom>
                <a:ln w="38100" cmpd="sng">
                  <a:solidFill>
                    <a:srgbClr val="6914E0"/>
                  </a:solidFill>
                  <a:prstDash val="dot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Arrow Connector 42">
                  <a:extLst>
                    <a:ext uri="{FF2B5EF4-FFF2-40B4-BE49-F238E27FC236}">
                      <a16:creationId xmlns:a16="http://schemas.microsoft.com/office/drawing/2014/main" id="{EDB253F6-FC76-4E6B-A428-5FFBE8EE70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92005" y="4955933"/>
                  <a:ext cx="1966230" cy="0"/>
                </a:xfrm>
                <a:prstGeom prst="straightConnector1">
                  <a:avLst/>
                </a:prstGeom>
                <a:ln w="38100" cmpd="sng">
                  <a:solidFill>
                    <a:srgbClr val="6914E0"/>
                  </a:solidFill>
                  <a:prstDash val="dot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5E9E03D5-50FB-4879-893F-EB27565A752E}"/>
                    </a:ext>
                  </a:extLst>
                </p:cNvPr>
                <p:cNvSpPr/>
                <p:nvPr/>
              </p:nvSpPr>
              <p:spPr>
                <a:xfrm>
                  <a:off x="5658235" y="4176634"/>
                  <a:ext cx="1745639" cy="1368097"/>
                </a:xfrm>
                <a:prstGeom prst="ellipse">
                  <a:avLst/>
                </a:prstGeom>
                <a:solidFill>
                  <a:srgbClr val="6914E0"/>
                </a:solidFill>
                <a:ln>
                  <a:solidFill>
                    <a:srgbClr val="6914E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Food insecurity</a:t>
                  </a:r>
                </a:p>
              </p:txBody>
            </p:sp>
          </p:grpSp>
          <p:cxnSp>
            <p:nvCxnSpPr>
              <p:cNvPr id="33" name="Elbow Connector 24">
                <a:extLst>
                  <a:ext uri="{FF2B5EF4-FFF2-40B4-BE49-F238E27FC236}">
                    <a16:creationId xmlns:a16="http://schemas.microsoft.com/office/drawing/2014/main" id="{9A5D5D96-4549-4BC6-9B44-EC19CC44968C}"/>
                  </a:ext>
                </a:extLst>
              </p:cNvPr>
              <p:cNvCxnSpPr>
                <a:cxnSpLocks/>
                <a:stCxn id="39" idx="2"/>
                <a:endCxn id="36" idx="1"/>
              </p:cNvCxnSpPr>
              <p:nvPr/>
            </p:nvCxnSpPr>
            <p:spPr>
              <a:xfrm rot="10800000" flipH="1">
                <a:off x="1946365" y="1926267"/>
                <a:ext cx="1925147" cy="2934417"/>
              </a:xfrm>
              <a:prstGeom prst="bentConnector3">
                <a:avLst>
                  <a:gd name="adj1" fmla="val -11874"/>
                </a:avLst>
              </a:prstGeom>
              <a:ln w="38100" cmpd="sng">
                <a:solidFill>
                  <a:srgbClr val="00B0F0"/>
                </a:solidFill>
                <a:prstDash val="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Elbow Connector 31">
                <a:extLst>
                  <a:ext uri="{FF2B5EF4-FFF2-40B4-BE49-F238E27FC236}">
                    <a16:creationId xmlns:a16="http://schemas.microsoft.com/office/drawing/2014/main" id="{015D3F7C-7155-4F30-85A6-A046862FD2FD}"/>
                  </a:ext>
                </a:extLst>
              </p:cNvPr>
              <p:cNvCxnSpPr>
                <a:cxnSpLocks/>
                <a:stCxn id="44" idx="6"/>
                <a:endCxn id="36" idx="3"/>
              </p:cNvCxnSpPr>
              <p:nvPr/>
            </p:nvCxnSpPr>
            <p:spPr>
              <a:xfrm flipH="1" flipV="1">
                <a:off x="5474933" y="1926266"/>
                <a:ext cx="1928941" cy="2934417"/>
              </a:xfrm>
              <a:prstGeom prst="bentConnector3">
                <a:avLst>
                  <a:gd name="adj1" fmla="val -11851"/>
                </a:avLst>
              </a:prstGeom>
              <a:ln w="38100" cmpd="sng">
                <a:solidFill>
                  <a:srgbClr val="6914E0"/>
                </a:solidFill>
                <a:prstDash val="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CAE4BD71-DCAA-422F-82D4-712B5FE14C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19185" y="3562149"/>
              <a:ext cx="0" cy="614475"/>
            </a:xfrm>
            <a:prstGeom prst="straightConnector1">
              <a:avLst/>
            </a:prstGeom>
            <a:ln w="38100" cmpd="sng">
              <a:solidFill>
                <a:srgbClr val="00B0F0"/>
              </a:solidFill>
              <a:prstDash val="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066969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/>
                <a:cs typeface="Arial"/>
              </a:rPr>
              <a:t>Turning ideas into reality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Syndemics framework is a theoretical structure to consider real-life challenges but requires ongoing research and outreach to understand synergies better: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Qualitative assessment regarding needs and barriers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Measurements of outcomes: HIV and TB, and also other health outcomes causing morbidity and death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Innovative health care delivery for scale up and sustainability that target syndemics</a:t>
            </a:r>
          </a:p>
          <a:p>
            <a:endParaRPr lang="en-US" sz="2800" dirty="0">
              <a:latin typeface="Arial"/>
              <a:cs typeface="Arial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7232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3F7C1A6-0D1D-4B94-815A-378661C12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Conclusions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2818DF2-9A70-454A-8B1F-D8AFE8D56F6F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FA3B957-0BC1-428C-B6EF-2E6B1CA4BE0F}"/>
              </a:ext>
            </a:extLst>
          </p:cNvPr>
          <p:cNvSpPr txBox="1">
            <a:spLocks/>
          </p:cNvSpPr>
          <p:nvPr/>
        </p:nvSpPr>
        <p:spPr>
          <a:xfrm>
            <a:off x="457199" y="1417639"/>
            <a:ext cx="839407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Arial"/>
                <a:cs typeface="Arial"/>
              </a:rPr>
              <a:t>HIV is one among many major health issues; PWH face multimorbidities intertwined with the health of all</a:t>
            </a:r>
          </a:p>
          <a:p>
            <a:endParaRPr lang="en-US" sz="2800" dirty="0">
              <a:latin typeface="Arial"/>
              <a:cs typeface="Arial"/>
            </a:endParaRPr>
          </a:p>
          <a:p>
            <a:r>
              <a:rPr lang="en-US" sz="2800" dirty="0">
                <a:latin typeface="Arial"/>
                <a:cs typeface="Arial"/>
              </a:rPr>
              <a:t>Innovative approaches are essential to address communicable and non-communicable diseases</a:t>
            </a:r>
          </a:p>
          <a:p>
            <a:endParaRPr lang="en-US" sz="2800" dirty="0">
              <a:latin typeface="Arial"/>
              <a:cs typeface="Arial"/>
            </a:endParaRPr>
          </a:p>
          <a:p>
            <a:r>
              <a:rPr lang="en-US" sz="2800" dirty="0">
                <a:latin typeface="Arial"/>
                <a:cs typeface="Arial"/>
              </a:rPr>
              <a:t>Syndemics highlight opportunities to address underlying needs by targeting high-impact synergies</a:t>
            </a:r>
          </a:p>
          <a:p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70314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B30DA3-055F-4E43-B6ED-3E029E0ED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t="10127" r="3999" b="13924"/>
          <a:stretch>
            <a:fillRect/>
          </a:stretch>
        </p:blipFill>
        <p:spPr bwMode="auto">
          <a:xfrm>
            <a:off x="22214" y="25071"/>
            <a:ext cx="1244883" cy="89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8" descr="MGH_MedPracEvalCenter.jpg">
            <a:extLst>
              <a:ext uri="{FF2B5EF4-FFF2-40B4-BE49-F238E27FC236}">
                <a16:creationId xmlns:a16="http://schemas.microsoft.com/office/drawing/2014/main" id="{F99F2F27-B959-41C5-A4E5-BB4CAB45A21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8810" t="15567" b="15636"/>
          <a:stretch>
            <a:fillRect/>
          </a:stretch>
        </p:blipFill>
        <p:spPr bwMode="auto">
          <a:xfrm>
            <a:off x="1165214" y="113852"/>
            <a:ext cx="1512671" cy="61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MGH logo">
            <a:extLst>
              <a:ext uri="{FF2B5EF4-FFF2-40B4-BE49-F238E27FC236}">
                <a16:creationId xmlns:a16="http://schemas.microsoft.com/office/drawing/2014/main" id="{EEACEB16-268B-4310-A18E-796500921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68319" y="75013"/>
            <a:ext cx="640652" cy="656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Image result for harvard medical school logo">
            <a:extLst>
              <a:ext uri="{FF2B5EF4-FFF2-40B4-BE49-F238E27FC236}">
                <a16:creationId xmlns:a16="http://schemas.microsoft.com/office/drawing/2014/main" id="{DE44446F-3095-4CAC-951E-EC4DD5A19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01" y="75010"/>
            <a:ext cx="544811" cy="6565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C8E9CFD-7E21-41BB-AFF0-A560E76EE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0" dirty="0">
                <a:solidFill>
                  <a:schemeClr val="tx1"/>
                </a:solidFill>
                <a:latin typeface="Arial"/>
                <a:cs typeface="Arial"/>
              </a:rPr>
              <a:t>Thank you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A2E2947-5053-4F3E-8FE4-8BBE342E2EDF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997CF39-100D-412B-B5BA-0B4A658ED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53163"/>
            <a:ext cx="9144000" cy="3679825"/>
          </a:xfrm>
        </p:spPr>
        <p:txBody>
          <a:bodyPr numCol="2">
            <a:noAutofit/>
          </a:bodyPr>
          <a:lstStyle/>
          <a:p>
            <a:pPr marL="0" indent="0" algn="ctr">
              <a:buNone/>
            </a:pPr>
            <a:r>
              <a:rPr lang="en-US" sz="1900" dirty="0">
                <a:latin typeface="Arial"/>
                <a:cs typeface="Arial"/>
              </a:rPr>
              <a:t>Ingrid Bassett, MD MPH</a:t>
            </a:r>
          </a:p>
          <a:p>
            <a:pPr marL="0" indent="0" algn="ctr">
              <a:buNone/>
            </a:pPr>
            <a:r>
              <a:rPr lang="en-US" sz="1900" dirty="0">
                <a:latin typeface="Arial"/>
                <a:cs typeface="Arial"/>
              </a:rPr>
              <a:t>Linda-Gail Bekker, MBChB PhD</a:t>
            </a:r>
          </a:p>
          <a:p>
            <a:pPr marL="0" indent="0" algn="ctr">
              <a:buNone/>
            </a:pPr>
            <a:r>
              <a:rPr lang="en-US" sz="1900" dirty="0">
                <a:latin typeface="Arial"/>
                <a:cs typeface="Arial"/>
              </a:rPr>
              <a:t>Andrea Ciaranello, MD MPH</a:t>
            </a:r>
          </a:p>
          <a:p>
            <a:pPr marL="0" indent="0" algn="ctr">
              <a:buNone/>
            </a:pPr>
            <a:r>
              <a:rPr lang="en-US" sz="1900" dirty="0">
                <a:latin typeface="Arial"/>
                <a:cs typeface="Arial"/>
              </a:rPr>
              <a:t>Sydney Costantini</a:t>
            </a:r>
          </a:p>
          <a:p>
            <a:pPr marL="0" indent="0" algn="ctr">
              <a:buNone/>
            </a:pPr>
            <a:r>
              <a:rPr lang="en-US" sz="1900" dirty="0">
                <a:latin typeface="Arial"/>
                <a:cs typeface="Arial"/>
              </a:rPr>
              <a:t>Caitlin Dugdale, MD</a:t>
            </a:r>
          </a:p>
          <a:p>
            <a:pPr marL="0" indent="0" algn="ctr">
              <a:buNone/>
            </a:pPr>
            <a:r>
              <a:rPr lang="en-US" sz="1900" dirty="0">
                <a:latin typeface="Arial"/>
                <a:cs typeface="Arial"/>
              </a:rPr>
              <a:t>Simone Frank</a:t>
            </a:r>
          </a:p>
          <a:p>
            <a:pPr marL="0" indent="0" algn="ctr">
              <a:buNone/>
            </a:pPr>
            <a:r>
              <a:rPr lang="en-US" sz="1900" dirty="0">
                <a:latin typeface="Arial"/>
                <a:cs typeface="Arial"/>
              </a:rPr>
              <a:t>Kenneth Freedberg, MD MSc</a:t>
            </a:r>
          </a:p>
          <a:p>
            <a:pPr marL="0" indent="0" algn="ctr">
              <a:buNone/>
            </a:pPr>
            <a:r>
              <a:rPr lang="en-US" sz="1900" dirty="0">
                <a:latin typeface="Arial"/>
                <a:cs typeface="Arial"/>
              </a:rPr>
              <a:t>Louise Ivers, MD</a:t>
            </a:r>
          </a:p>
          <a:p>
            <a:pPr marL="0" indent="0" algn="ctr">
              <a:buNone/>
            </a:pPr>
            <a:r>
              <a:rPr lang="en-US" sz="1900" dirty="0">
                <a:latin typeface="Arial"/>
                <a:cs typeface="Arial"/>
              </a:rPr>
              <a:t>Elena Losina, PhD</a:t>
            </a:r>
          </a:p>
          <a:p>
            <a:pPr marL="0" indent="0" algn="ctr">
              <a:buNone/>
            </a:pPr>
            <a:r>
              <a:rPr lang="en-US" sz="1900" dirty="0">
                <a:latin typeface="Arial"/>
                <a:cs typeface="Arial"/>
              </a:rPr>
              <a:t>Emily Martey</a:t>
            </a:r>
          </a:p>
          <a:p>
            <a:pPr marL="0" indent="0" algn="ctr">
              <a:buNone/>
            </a:pPr>
            <a:r>
              <a:rPr lang="en-US" sz="1900" dirty="0">
                <a:latin typeface="Arial"/>
                <a:cs typeface="Arial"/>
              </a:rPr>
              <a:t>Lucia Millham</a:t>
            </a:r>
          </a:p>
          <a:p>
            <a:pPr marL="0" indent="0" algn="ctr">
              <a:buNone/>
            </a:pPr>
            <a:r>
              <a:rPr lang="en-US" sz="1900" dirty="0">
                <a:latin typeface="Arial"/>
                <a:cs typeface="Arial"/>
              </a:rPr>
              <a:t>Anne Neilan, MD MPH</a:t>
            </a:r>
          </a:p>
          <a:p>
            <a:pPr marL="0" indent="0" algn="ctr">
              <a:buNone/>
            </a:pPr>
            <a:r>
              <a:rPr lang="en-US" sz="1900" dirty="0">
                <a:latin typeface="Arial"/>
                <a:cs typeface="Arial"/>
              </a:rPr>
              <a:t>Robert Parker, ScD</a:t>
            </a:r>
          </a:p>
          <a:p>
            <a:pPr marL="0" indent="0" algn="ctr">
              <a:buNone/>
            </a:pPr>
            <a:r>
              <a:rPr lang="en-US" sz="1900" dirty="0">
                <a:latin typeface="Arial"/>
                <a:cs typeface="Arial"/>
              </a:rPr>
              <a:t>Krishna Reddy, MD</a:t>
            </a:r>
          </a:p>
          <a:p>
            <a:pPr marL="0" indent="0" algn="ctr">
              <a:buNone/>
            </a:pPr>
            <a:r>
              <a:rPr lang="en-US" sz="1900" dirty="0">
                <a:latin typeface="Arial"/>
                <a:cs typeface="Arial"/>
              </a:rPr>
              <a:t>Justine Scott, MPH</a:t>
            </a:r>
          </a:p>
          <a:p>
            <a:pPr marL="0" indent="0" algn="ctr">
              <a:buNone/>
            </a:pPr>
            <a:r>
              <a:rPr lang="en-US" sz="1900" dirty="0">
                <a:latin typeface="Arial"/>
                <a:cs typeface="Arial"/>
              </a:rPr>
              <a:t>Madeline Stern</a:t>
            </a:r>
          </a:p>
          <a:p>
            <a:pPr marL="0" indent="0" algn="ctr">
              <a:buNone/>
            </a:pPr>
            <a:r>
              <a:rPr lang="en-US" sz="1900" dirty="0">
                <a:latin typeface="Arial"/>
                <a:cs typeface="Arial"/>
              </a:rPr>
              <a:t>Alexander Tsai, MD</a:t>
            </a:r>
          </a:p>
          <a:p>
            <a:pPr marL="0" indent="0" algn="ctr">
              <a:buNone/>
            </a:pPr>
            <a:r>
              <a:rPr lang="en-US" sz="1900" dirty="0">
                <a:latin typeface="Arial"/>
                <a:cs typeface="Arial"/>
              </a:rPr>
              <a:t>Rochelle Walensky, MD MPH	</a:t>
            </a:r>
          </a:p>
          <a:p>
            <a:pPr marL="0" indent="0" algn="ctr">
              <a:buNone/>
            </a:pPr>
            <a:r>
              <a:rPr lang="en-US" sz="1900" dirty="0">
                <a:latin typeface="Arial"/>
                <a:cs typeface="Arial"/>
              </a:rPr>
              <a:t>Milton Weinstein, PhD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38EBF4-B7ED-4FF9-887D-B51587B183CA}"/>
              </a:ext>
            </a:extLst>
          </p:cNvPr>
          <p:cNvSpPr/>
          <p:nvPr/>
        </p:nvSpPr>
        <p:spPr>
          <a:xfrm>
            <a:off x="111001" y="5115242"/>
            <a:ext cx="8921998" cy="2346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Acknowledgments: National Institutes of Health (K01 HL123349)</a:t>
            </a:r>
          </a:p>
          <a:p>
            <a:pPr algn="ctr">
              <a:lnSpc>
                <a:spcPct val="150000"/>
              </a:lnSpc>
              <a:tabLst>
                <a:tab pos="2571750" algn="l"/>
              </a:tabLst>
            </a:pPr>
            <a:r>
              <a:rPr lang="en-US" sz="1900" b="1" dirty="0">
                <a:latin typeface="Arial" panose="020B0604020202020204" pitchFamily="34" charset="0"/>
              </a:rPr>
              <a:t>Our fight against HIV and AIDS is indebted to </a:t>
            </a:r>
          </a:p>
          <a:p>
            <a:pPr algn="ctr">
              <a:tabLst>
                <a:tab pos="2571750" algn="l"/>
              </a:tabLst>
            </a:pPr>
            <a:r>
              <a:rPr lang="en-US" sz="1900" b="1" dirty="0">
                <a:latin typeface="Arial" panose="020B0604020202020204" pitchFamily="34" charset="0"/>
              </a:rPr>
              <a:t>people living with HIV both past and present</a:t>
            </a: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277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/>
                <a:cs typeface="Arial"/>
              </a:rPr>
              <a:t>Syndemics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</a:rPr>
              <a:t>Health conditions co-occur due to adverse social conditions and interact synergistically</a:t>
            </a: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</a:rPr>
              <a:t>A broad view of the challenges contributing to </a:t>
            </a:r>
            <a:r>
              <a:rPr lang="en-US" sz="2800" dirty="0" err="1">
                <a:latin typeface="Arial" panose="020B0604020202020204" pitchFamily="34" charset="0"/>
              </a:rPr>
              <a:t>multimorbidity</a:t>
            </a:r>
            <a:r>
              <a:rPr lang="en-US" sz="2800" dirty="0">
                <a:latin typeface="Arial" panose="020B0604020202020204" pitchFamily="34" charset="0"/>
              </a:rPr>
              <a:t> that includes social, behavioral, and biologic interactions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650413F-465B-4DA5-81C7-E5C996055466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/>
                <a:cs typeface="Arial"/>
              </a:rPr>
              <a:t>Singer et al. Med Anthropol Q 2003; Singer et al. Lancet 2017</a:t>
            </a:r>
          </a:p>
        </p:txBody>
      </p:sp>
    </p:spTree>
    <p:extLst>
      <p:ext uri="{BB962C8B-B14F-4D97-AF65-F5344CB8AC3E}">
        <p14:creationId xmlns:p14="http://schemas.microsoft.com/office/powerpoint/2010/main" val="66215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/>
                <a:cs typeface="Arial"/>
              </a:rPr>
              <a:t>Road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</a:rPr>
              <a:t>Challenges and successes of global HIV treatment scale-up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</a:rPr>
              <a:t>HIV co-exists with a wide range of other health-related issues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</a:rPr>
              <a:t>Syndemics framework suggests opportunities to maximize impact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576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</a:rPr>
              <a:t>Road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rial"/>
                <a:cs typeface="Arial"/>
              </a:rPr>
              <a:t>Challenges and successes of global HIV treatment scale-up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HIV co-exists with a wide range of other health-related issues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Syndemics framework suggests opportunities to maximize impact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49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latin typeface="Arial"/>
                <a:cs typeface="Arial"/>
              </a:rPr>
              <a:t>Challenges and successes in HIV/AIDS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809744" cy="429268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</a:rPr>
              <a:t>940,000 AIDS-related deaths</a:t>
            </a:r>
          </a:p>
          <a:p>
            <a:endParaRPr lang="en-US" sz="2800" dirty="0">
              <a:latin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</a:rPr>
              <a:t>1.8 million new infections</a:t>
            </a:r>
          </a:p>
          <a:p>
            <a:pPr lvl="1"/>
            <a:r>
              <a:rPr lang="en-US" sz="2400" dirty="0">
                <a:latin typeface="Arial" panose="020B0604020202020204" pitchFamily="34" charset="0"/>
              </a:rPr>
              <a:t>Rising HIV incidence in 50 countries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8B5C59-06F0-4BEB-998B-CC8BFE5E2BF0}"/>
              </a:ext>
            </a:extLst>
          </p:cNvPr>
          <p:cNvCxnSpPr/>
          <p:nvPr/>
        </p:nvCxnSpPr>
        <p:spPr>
          <a:xfrm>
            <a:off x="457200" y="1261109"/>
            <a:ext cx="822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5A84E63-B43A-4FF7-BFA4-15DBA9DF4BA0}"/>
              </a:ext>
            </a:extLst>
          </p:cNvPr>
          <p:cNvSpPr txBox="1"/>
          <p:nvPr/>
        </p:nvSpPr>
        <p:spPr>
          <a:xfrm>
            <a:off x="457200" y="6137354"/>
            <a:ext cx="792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UNAIDS Global AIDS Update 2018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0E7B2F-B0DA-4721-830B-01CE7324A7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8811" y="1600201"/>
            <a:ext cx="2967989" cy="429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416795"/>
      </p:ext>
    </p:extLst>
  </p:cSld>
  <p:clrMapOvr>
    <a:masterClrMapping/>
  </p:clrMapOvr>
</p:sld>
</file>

<file path=ppt/theme/theme1.xml><?xml version="1.0" encoding="utf-8"?>
<a:theme xmlns:a="http://schemas.openxmlformats.org/drawingml/2006/main" name="IA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AS Template" id="{2F695CEB-30E8-4B10-A17A-FCE69B5B2A47}" vid="{24B8D471-1E84-4765-BFF3-4A8F65B287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IAS Template</Template>
  <TotalTime>7695</TotalTime>
  <Words>1617</Words>
  <Application>Microsoft Office PowerPoint</Application>
  <PresentationFormat>On-screen Show (4:3)</PresentationFormat>
  <Paragraphs>409</Paragraphs>
  <Slides>52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Raleway</vt:lpstr>
      <vt:lpstr>Roboto</vt:lpstr>
      <vt:lpstr>IAS Template</vt:lpstr>
      <vt:lpstr>Understanding the Intersecting Syndemics of Communicable and Non-Communicable Diseases </vt:lpstr>
      <vt:lpstr>Financial disclosures</vt:lpstr>
      <vt:lpstr>HIV and TB are synergistic</vt:lpstr>
      <vt:lpstr>Additional impact of diabetes (DM)</vt:lpstr>
      <vt:lpstr>Influence of structural barriers to care</vt:lpstr>
      <vt:lpstr>Syndemics framework</vt:lpstr>
      <vt:lpstr>Road map</vt:lpstr>
      <vt:lpstr>Road map</vt:lpstr>
      <vt:lpstr>Challenges and successes in HIV/AIDS</vt:lpstr>
      <vt:lpstr>Almost 60% of PWH on ART worldwide</vt:lpstr>
      <vt:lpstr>Global HIV care cascade</vt:lpstr>
      <vt:lpstr>Life expectancy of PWH on ART</vt:lpstr>
      <vt:lpstr>PWH on ART have multimorbidity</vt:lpstr>
      <vt:lpstr>Road map</vt:lpstr>
      <vt:lpstr>TB deaths have not declined steeply </vt:lpstr>
      <vt:lpstr>TB care cascade in India</vt:lpstr>
      <vt:lpstr>Hepatitis deaths are rising worldwide</vt:lpstr>
      <vt:lpstr>Most common causes of deaths globally</vt:lpstr>
      <vt:lpstr>Most common causes of deaths globally</vt:lpstr>
      <vt:lpstr>High-income countries  (GNI per capita &gt; $12,056)</vt:lpstr>
      <vt:lpstr>PowerPoint Presentation</vt:lpstr>
      <vt:lpstr>PowerPoint Presentation</vt:lpstr>
      <vt:lpstr>PowerPoint Presentation</vt:lpstr>
      <vt:lpstr>Pollution is a major contributor to mortality </vt:lpstr>
      <vt:lpstr>Too many deaths from tobacco</vt:lpstr>
      <vt:lpstr>Tobacco use increases mortality</vt:lpstr>
      <vt:lpstr>Impact of tobacco on PWH mortality</vt:lpstr>
      <vt:lpstr>Cancer cases are increasing worldwide</vt:lpstr>
      <vt:lpstr>Disparities in cancer deaths</vt:lpstr>
      <vt:lpstr>Diabetes prevalence worldwide is rising</vt:lpstr>
      <vt:lpstr>Diabetes care cascade in South Africa</vt:lpstr>
      <vt:lpstr>Diabetes care cascade in the US</vt:lpstr>
      <vt:lpstr>Hypertension leads to serious disease</vt:lpstr>
      <vt:lpstr>Hypertension prevalence globally</vt:lpstr>
      <vt:lpstr>Hypertension care cascade in Malawi</vt:lpstr>
      <vt:lpstr>Depression care cascade in the US</vt:lpstr>
      <vt:lpstr>Care cascades must be improved</vt:lpstr>
      <vt:lpstr>Strengthening health systems is essential</vt:lpstr>
      <vt:lpstr>Medications are too often not available</vt:lpstr>
      <vt:lpstr>Medications are too often not available</vt:lpstr>
      <vt:lpstr>Medications are often not affordable</vt:lpstr>
      <vt:lpstr>Medications are often not affordable</vt:lpstr>
      <vt:lpstr>Road map</vt:lpstr>
      <vt:lpstr>Syndemics worsen health outcomes</vt:lpstr>
      <vt:lpstr>Syndemics: platform for innovation</vt:lpstr>
      <vt:lpstr>Cash transfers</vt:lpstr>
      <vt:lpstr>Decrease economic instability &amp;  food insecurity</vt:lpstr>
      <vt:lpstr>Improve diagnosis, treatment, retention</vt:lpstr>
      <vt:lpstr>Prevent new cases &amp;  reduce illness and death</vt:lpstr>
      <vt:lpstr>Turning ideas into reality</vt:lpstr>
      <vt:lpstr>Conclusions</vt:lpstr>
      <vt:lpstr>Thank you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Martey, Emily Barbara</cp:lastModifiedBy>
  <cp:revision>242</cp:revision>
  <cp:lastPrinted>2018-07-25T18:16:22Z</cp:lastPrinted>
  <dcterms:created xsi:type="dcterms:W3CDTF">2017-01-13T09:09:35Z</dcterms:created>
  <dcterms:modified xsi:type="dcterms:W3CDTF">2018-07-25T23:27:07Z</dcterms:modified>
</cp:coreProperties>
</file>